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11"/>
  </p:notesMasterIdLst>
  <p:sldIdLst>
    <p:sldId id="262" r:id="rId2"/>
    <p:sldId id="263" r:id="rId3"/>
    <p:sldId id="264" r:id="rId4"/>
    <p:sldId id="265" r:id="rId5"/>
    <p:sldId id="266" r:id="rId6"/>
    <p:sldId id="267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01878F-2A1B-428A-99D3-C538F51BC057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B8DFA8-EEAF-4DFB-978B-FB09075BC0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9FC31-E17A-43BB-8678-A0238A4ED5FE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64F88-2CB0-4C37-80DC-BC2041B34F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F8E25-5103-4A31-A41D-A36DAF1DA721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D9D85-D16A-4EEC-A82A-C96A2F16D25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4AB96-C2D6-46D7-9E81-A3AB0A4E4615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4E849-5673-4220-BD7D-91FF8A1133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D746E-A0B2-4670-8BD9-EB6204B9E44C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56C3C-AB75-409D-9819-BD18C5775A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6FFFC-FC43-4993-88A7-9242B1E04C4C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5AADB-64CD-4796-AE2A-C0743ABCCE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80A88-03DC-442E-9A27-2799E0361627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2E0EF-271C-46F6-819A-039448D75F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CDF5F-2A15-4DA5-8374-F78CB3EC9D39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CFB47-470C-4075-B8C1-3842D8EF5D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ACD7-0556-40F6-941D-0066B8644B5F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E36353-57CB-48A8-9DE3-88CCDDB7C9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BFE95-0A61-464A-BDC7-006CB6F166A8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1EA4E-79B2-431B-B2E3-581E79B58F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64C29-2C5D-4048-9C4C-9545C0D86A35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39EFF429-FDAA-4180-86F5-ACE4771F29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B2E4CD4D-BF9F-406E-8D13-5AFE577923B8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48668-1484-4679-B42C-847A9594A7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129FC31-E17A-43BB-8678-A0238A4ED5FE}" type="datetimeFigureOut">
              <a:rPr lang="ru-RU" smtClean="0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D664F88-2CB0-4C37-80DC-BC2041B34F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Виктор Дизендо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452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143504" y="571480"/>
            <a:ext cx="3202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dirty="0"/>
              <a:t>ВИКТОР</a:t>
            </a:r>
          </a:p>
          <a:p>
            <a:pPr algn="ctr"/>
            <a:r>
              <a:rPr lang="ru-RU" sz="3600" dirty="0"/>
              <a:t>ДИЗЕНДОРФ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313832" y="3143248"/>
            <a:ext cx="483016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i="1" dirty="0" smtClean="0"/>
              <a:t>«ПРОЩАЛЬНЫЙ</a:t>
            </a:r>
            <a:endParaRPr lang="ru-RU" sz="2400" dirty="0"/>
          </a:p>
          <a:p>
            <a:pPr algn="ctr"/>
            <a:r>
              <a:rPr lang="ru-RU" sz="2400" i="1" dirty="0" smtClean="0"/>
              <a:t>ВЗЛЁТ»</a:t>
            </a:r>
            <a:endParaRPr lang="ru-RU" sz="2400" dirty="0"/>
          </a:p>
          <a:p>
            <a:pPr algn="ctr"/>
            <a:r>
              <a:rPr lang="ru-RU" sz="2400" dirty="0"/>
              <a:t>Судьбы российских немцев</a:t>
            </a:r>
          </a:p>
          <a:p>
            <a:pPr algn="ctr"/>
            <a:r>
              <a:rPr lang="ru-RU" sz="2400" dirty="0"/>
              <a:t>и наше национальное движение</a:t>
            </a:r>
          </a:p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14612" y="142852"/>
            <a:ext cx="57610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В поисках виновников расправы над российскими немцами следует обратить внимание, очевидно, не на национальность возможных действующих лиц, а на выполнявшиеся ими функции. Между тем многочисленные документы доказывают, что депортация наших соплеменников была </a:t>
            </a:r>
            <a:r>
              <a:rPr lang="ru-RU" dirty="0" smtClean="0"/>
              <a:t>организована </a:t>
            </a:r>
            <a:r>
              <a:rPr lang="ru-RU" dirty="0"/>
              <a:t>аппаратом партии, правительства и НКВД, возглавлявшимся </a:t>
            </a:r>
            <a:r>
              <a:rPr lang="ru-RU" dirty="0" smtClean="0"/>
              <a:t>соответственно </a:t>
            </a:r>
            <a:r>
              <a:rPr lang="ru-RU" dirty="0"/>
              <a:t>Маленковым, Молотовым и Берией. А инициатором и идейным вдохновителем акции такого масштаба и характера мог быть, конечно, только сам Сталин. </a:t>
            </a:r>
          </a:p>
        </p:txBody>
      </p:sp>
      <p:pic>
        <p:nvPicPr>
          <p:cNvPr id="5" name="Рисунок 4" descr="malenk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133600" cy="2181225"/>
          </a:xfrm>
          <a:prstGeom prst="rect">
            <a:avLst/>
          </a:prstGeom>
        </p:spPr>
      </p:pic>
      <p:pic>
        <p:nvPicPr>
          <p:cNvPr id="6" name="Рисунок 5" descr="000019d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15091"/>
            <a:ext cx="2428892" cy="3386225"/>
          </a:xfrm>
          <a:prstGeom prst="rect">
            <a:avLst/>
          </a:prstGeom>
        </p:spPr>
      </p:pic>
      <p:pic>
        <p:nvPicPr>
          <p:cNvPr id="7" name="Рисунок 6" descr="Lawreti_ber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429000"/>
            <a:ext cx="2266952" cy="3051666"/>
          </a:xfrm>
          <a:prstGeom prst="rect">
            <a:avLst/>
          </a:prstGeom>
        </p:spPr>
      </p:pic>
      <p:pic>
        <p:nvPicPr>
          <p:cNvPr id="8" name="Рисунок 7" descr="Stalin-generalissimus-2-829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429000"/>
            <a:ext cx="2429012" cy="30003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00892" y="6488668"/>
            <a:ext cx="97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Сталин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648866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643182"/>
            <a:ext cx="125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Маленков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488668"/>
            <a:ext cx="111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Молотов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99567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По некоторым данным, для подготовки выселения немцев с берегов Волги нашли время съездить в Энгельс в июле 1941 </a:t>
            </a:r>
            <a:r>
              <a:rPr lang="ru-RU" dirty="0" smtClean="0"/>
              <a:t>года </a:t>
            </a:r>
            <a:r>
              <a:rPr lang="ru-RU" dirty="0"/>
              <a:t>даже В. Молотов и Л. Берия. Сумасбродная, на первый взгляд, затея была досконально продумана и имела дальний прицел. Она немедля создавала леденящий образ гигантской "пятой колонны", на которую обывателю надлежало взвалить вину бездарных сталинских "стратегов" за военную катастрофу лета 41-го. С другой стороны, ГУЛАГ, который уже в первые месяцы войны лишился более 400 тысяч узников, "переданных" в Красную Армию, получал жизненно необходимую людскую подпитку. Не считая некоторых нюансов, связанных с </a:t>
            </a:r>
            <a:r>
              <a:rPr lang="ru-RU" dirty="0" smtClean="0"/>
              <a:t>конкретной </a:t>
            </a:r>
            <a:r>
              <a:rPr lang="ru-RU" dirty="0"/>
              <a:t>ситуацией, аналогичны, на мой взгляд, и цели депортации других народов СССР.</a:t>
            </a:r>
          </a:p>
        </p:txBody>
      </p:sp>
      <p:pic>
        <p:nvPicPr>
          <p:cNvPr id="7170" name="Picture 2" descr="депортация немц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49530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Берия поручил осуществление грандиозного замысла своим самым близким приспешникам. Для организации доселе </a:t>
            </a:r>
            <a:r>
              <a:rPr lang="ru-RU" dirty="0" smtClean="0"/>
              <a:t>невиданной </a:t>
            </a:r>
            <a:r>
              <a:rPr lang="ru-RU" dirty="0"/>
              <a:t>акции он командировал на Волгу оперативную группу НКВД СССР во главе с заместителем наркома И. Серовым. Другому заму В. Чернышеву предписывалось скоординировать всю "работу" по переселению, перевозке и расселению немцев Поволжья. Подготовка и проведение операции в АССР НП </a:t>
            </a:r>
            <a:r>
              <a:rPr lang="ru-RU" dirty="0" smtClean="0"/>
              <a:t>были </a:t>
            </a:r>
            <a:r>
              <a:rPr lang="ru-RU" dirty="0"/>
              <a:t>по праву возложены на начальника </a:t>
            </a:r>
            <a:r>
              <a:rPr lang="ru-RU" dirty="0" err="1"/>
              <a:t>ГУЛАГа</a:t>
            </a:r>
            <a:r>
              <a:rPr lang="ru-RU" dirty="0"/>
              <a:t>(!) НКВД СССР В. </a:t>
            </a:r>
            <a:r>
              <a:rPr lang="ru-RU" dirty="0" err="1"/>
              <a:t>Наседкина</a:t>
            </a:r>
            <a:r>
              <a:rPr lang="ru-RU" dirty="0"/>
              <a:t>.</a:t>
            </a:r>
          </a:p>
        </p:txBody>
      </p:sp>
      <p:pic>
        <p:nvPicPr>
          <p:cNvPr id="6146" name="Picture 2" descr=" (453x699, 6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583143" cy="39859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6488668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6286520"/>
            <a:ext cx="127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Наседкин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upload.wikimedia.org/wikipedia/ru/thumb/b/b2/%D0%9D%D0%B0%D1%81%D0%B5%D0%B4%D0%BA%D0%B8%D0%BD.jpg/400px-%D0%9D%D0%B0%D1%81%D0%B5%D0%B4%D0%BA%D0%B8%D0%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2595554" cy="392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4572008"/>
            <a:ext cx="8572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Сталинская банда организовала поход против собственного мирного населения с таким размахом и основательностью, </a:t>
            </a:r>
            <a:r>
              <a:rPr lang="ru-RU" dirty="0" smtClean="0"/>
              <a:t>которые </a:t>
            </a:r>
            <a:r>
              <a:rPr lang="ru-RU" dirty="0"/>
              <a:t>осенью 1941 года и не снились истекавшим кровью фронтам. В одну лишь Республику немцев Поволжья было на­правлено 1.200 сотрудников НКВД, 2.000 работников милиции, 7.350 красноармейцев из состава войск НКВД во главе с уроженцем этих мест ком­бригом М. Кривенко, в недалеком прошлом – прямым участником чудовищного "</a:t>
            </a:r>
            <a:r>
              <a:rPr lang="ru-RU" dirty="0" err="1"/>
              <a:t>Катынского</a:t>
            </a:r>
            <a:r>
              <a:rPr lang="ru-RU" dirty="0"/>
              <a:t> дела". </a:t>
            </a:r>
          </a:p>
        </p:txBody>
      </p:sp>
      <p:pic>
        <p:nvPicPr>
          <p:cNvPr id="3" name="Рисунок 2" descr="image (5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45751" cy="399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После обнародования указа о выселении немцам запретили покидать места своего проживания. Связь с внешним миром и даже между населёнными пунктами АССР НП была прервана. Изгнанников предписывалось вывозить в эшелонах, каждый из которых был рассчитан на 2.200-2.500 </a:t>
            </a:r>
            <a:r>
              <a:rPr lang="ru-RU" dirty="0" smtClean="0"/>
              <a:t>человек</a:t>
            </a:r>
            <a:r>
              <a:rPr lang="ru-RU" dirty="0"/>
              <a:t>. На эшелон выделялся начальник из начсостава войск НКВД, оперативный работник и 21 человек караула. </a:t>
            </a:r>
            <a:r>
              <a:rPr lang="ru-RU" dirty="0" smtClean="0"/>
              <a:t>С европейской части страны ушло на восток 344 подобных состава с российскими немцами, в том числе 154 - из Республики на Волге.</a:t>
            </a:r>
          </a:p>
          <a:p>
            <a:pPr algn="just"/>
            <a:endParaRPr lang="ru-RU" dirty="0"/>
          </a:p>
        </p:txBody>
      </p:sp>
      <p:pic>
        <p:nvPicPr>
          <p:cNvPr id="4100" name="Picture 4" descr="http://russian7.ru/wp-content/uploads/2015/05/42831-3x2-gale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5214914" cy="347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65" y="285728"/>
            <a:ext cx="871543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30 августа, по личному указанию Берии, республиканские газеты АССР НП опубликовали указ о выселении. </a:t>
            </a:r>
            <a:r>
              <a:rPr lang="ru-RU" dirty="0" smtClean="0"/>
              <a:t>Одновременно </a:t>
            </a:r>
            <a:r>
              <a:rPr lang="ru-RU" dirty="0"/>
              <a:t>Красная Армия наконец-то овладела первыми </a:t>
            </a:r>
            <a:r>
              <a:rPr lang="ru-RU" dirty="0" smtClean="0"/>
              <a:t>немецкими </a:t>
            </a:r>
            <a:r>
              <a:rPr lang="ru-RU" dirty="0"/>
              <a:t>населёнными пунктами с начала войны. Самым крупным из них и был </a:t>
            </a:r>
            <a:r>
              <a:rPr lang="ru-RU" dirty="0" err="1"/>
              <a:t>Марксштадт</a:t>
            </a:r>
            <a:r>
              <a:rPr lang="ru-RU" dirty="0"/>
              <a:t>. Военные по-хозяйски расположились в жилых домах и принялись для поддержания боевого духа упражняться в артиллерийских стрельбах по отдельно расположенному вражескому объекту - немецкому кладбищу. </a:t>
            </a:r>
          </a:p>
        </p:txBody>
      </p:sp>
      <p:pic>
        <p:nvPicPr>
          <p:cNvPr id="3" name="Рисунок 2" descr="ZIS-300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28587"/>
            <a:ext cx="2624158" cy="1829413"/>
          </a:xfrm>
          <a:prstGeom prst="rect">
            <a:avLst/>
          </a:prstGeom>
        </p:spPr>
      </p:pic>
      <p:pic>
        <p:nvPicPr>
          <p:cNvPr id="3076" name="Picture 4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47866"/>
            <a:ext cx="3428992" cy="4571990"/>
          </a:xfrm>
          <a:prstGeom prst="rect">
            <a:avLst/>
          </a:prstGeom>
          <a:noFill/>
        </p:spPr>
      </p:pic>
      <p:pic>
        <p:nvPicPr>
          <p:cNvPr id="3078" name="Picture 6" descr="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714620"/>
            <a:ext cx="3054316" cy="2295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85728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Вслед за войсками, </a:t>
            </a:r>
            <a:r>
              <a:rPr lang="ru-RU" dirty="0" err="1"/>
              <a:t>гебистами</a:t>
            </a:r>
            <a:r>
              <a:rPr lang="ru-RU" dirty="0"/>
              <a:t> и милицией в город потянулись жители окрестных русских сёл, которые, не мешкая, занимали </a:t>
            </a:r>
            <a:r>
              <a:rPr lang="ru-RU" dirty="0" smtClean="0"/>
              <a:t>роскошные</a:t>
            </a:r>
            <a:r>
              <a:rPr lang="ru-RU" dirty="0"/>
              <a:t>, по их понятиям, немецкие дома, а заодно прихватывали в качестве трофеев всё, что плохо лежало. (К примеру, у моих родителей увели корову.) Повсеместно отключили </a:t>
            </a:r>
            <a:r>
              <a:rPr lang="ru-RU" dirty="0" smtClean="0"/>
              <a:t>электричество</a:t>
            </a:r>
            <a:r>
              <a:rPr lang="ru-RU" dirty="0"/>
              <a:t>, и по ночам в непроницаемой тьме без умолку выли </a:t>
            </a:r>
            <a:r>
              <a:rPr lang="ru-RU" dirty="0" smtClean="0"/>
              <a:t>собаки</a:t>
            </a:r>
            <a:r>
              <a:rPr lang="ru-RU" dirty="0"/>
              <a:t>. Эта апокалипсическая картина столько раз снилась мне в детстве, что я представляю её так живо, будто сам был </a:t>
            </a:r>
            <a:r>
              <a:rPr lang="ru-RU" dirty="0" smtClean="0"/>
              <a:t>свидетелем </a:t>
            </a:r>
            <a:r>
              <a:rPr lang="ru-RU" dirty="0"/>
              <a:t>депортации.</a:t>
            </a:r>
          </a:p>
        </p:txBody>
      </p:sp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333731" cy="2500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286388"/>
            <a:ext cx="2803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Здание электростанции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4" name="Picture 6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2442190" cy="32766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286612" y="2857496"/>
            <a:ext cx="1857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Нумерации на доме нет, но на плане от </a:t>
            </a:r>
            <a:r>
              <a:rPr lang="ru-RU" dirty="0" err="1" smtClean="0">
                <a:solidFill>
                  <a:srgbClr val="FF0000"/>
                </a:solidFill>
              </a:rPr>
              <a:t>Нокии</a:t>
            </a:r>
            <a:r>
              <a:rPr lang="ru-RU" dirty="0" smtClean="0">
                <a:solidFill>
                  <a:srgbClr val="FF0000"/>
                </a:solidFill>
              </a:rPr>
              <a:t> он </a:t>
            </a:r>
            <a:r>
              <a:rPr lang="ru-RU" dirty="0" err="1" smtClean="0">
                <a:solidFill>
                  <a:srgbClr val="FF0000"/>
                </a:solidFill>
              </a:rPr>
              <a:t>прону-мерован</a:t>
            </a:r>
            <a:r>
              <a:rPr lang="ru-RU" dirty="0" smtClean="0">
                <a:solidFill>
                  <a:srgbClr val="FF0000"/>
                </a:solidFill>
              </a:rPr>
              <a:t> по Интернациональной как №20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428604"/>
            <a:ext cx="8031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В 1991 году мне впервые удалось побывать в Энгельсе - бывшей столице нашей уничтоженной республики. Проезжая по городу, я увидел здание явно довоенной постройки, </a:t>
            </a:r>
            <a:r>
              <a:rPr lang="ru-RU" dirty="0" smtClean="0"/>
              <a:t>вызвавшее </a:t>
            </a:r>
            <a:r>
              <a:rPr lang="ru-RU" dirty="0"/>
              <a:t>у меня какие-то смутные ассоциации</a:t>
            </a:r>
            <a:r>
              <a:rPr lang="ru-RU" dirty="0" smtClean="0"/>
              <a:t>.. </a:t>
            </a:r>
            <a:endParaRPr lang="ru-RU" dirty="0"/>
          </a:p>
        </p:txBody>
      </p:sp>
      <p:pic>
        <p:nvPicPr>
          <p:cNvPr id="3" name="Рисунок 2" descr="130094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5361414" cy="4430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8" y="1643050"/>
            <a:ext cx="2928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я разглядел красовавшуюся на нём надпись, моя кровь застыла в жилах. Это был тот самый вокзал, с которого моих близких отправляли в Сибирь. </a:t>
            </a:r>
            <a:endParaRPr lang="ru-RU" dirty="0"/>
          </a:p>
        </p:txBody>
      </p:sp>
      <p:pic>
        <p:nvPicPr>
          <p:cNvPr id="1026" name="Picture 2" descr="Историческое здание железнодорожного вокзала «Покровск» собираются «ампутировать» - vEngelse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86190"/>
            <a:ext cx="321470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796</TotalTime>
  <Words>673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Системность в работе учителя английского языка</dc:title>
  <dc:creator>Admin</dc:creator>
  <cp:lastModifiedBy>UserWin7</cp:lastModifiedBy>
  <cp:revision>116</cp:revision>
  <dcterms:created xsi:type="dcterms:W3CDTF">2002-10-31T21:31:26Z</dcterms:created>
  <dcterms:modified xsi:type="dcterms:W3CDTF">2016-05-02T13:22:31Z</dcterms:modified>
</cp:coreProperties>
</file>