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12"/>
  </p:notesMasterIdLst>
  <p:sldIdLst>
    <p:sldId id="262" r:id="rId2"/>
    <p:sldId id="263" r:id="rId3"/>
    <p:sldId id="264" r:id="rId4"/>
    <p:sldId id="265" r:id="rId5"/>
    <p:sldId id="266" r:id="rId6"/>
    <p:sldId id="267" r:id="rId7"/>
    <p:sldId id="268" r:id="rId8"/>
    <p:sldId id="269" r:id="rId9"/>
    <p:sldId id="270" r:id="rId10"/>
    <p:sldId id="271"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76" autoAdjust="0"/>
    <p:restoredTop sz="94660"/>
  </p:normalViewPr>
  <p:slideViewPr>
    <p:cSldViewPr>
      <p:cViewPr varScale="1">
        <p:scale>
          <a:sx n="103" d="100"/>
          <a:sy n="103" d="100"/>
        </p:scale>
        <p:origin x="-21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A91DC6E-A211-4C19-921A-54CA775A447E}" type="datetimeFigureOut">
              <a:rPr lang="ru-RU"/>
              <a:pPr>
                <a:defRPr/>
              </a:pPr>
              <a:t>29.04.2016</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93518CA-A6AA-4868-BC14-21D9D84D0CC9}"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a:xfrm>
            <a:off x="502920" y="530352"/>
            <a:ext cx="8183880" cy="4187952"/>
          </a:xfrm>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B007E18B-4C81-441B-BF23-2CA0DF0181F7}" type="datetimeFigureOut">
              <a:rPr lang="ru-RU"/>
              <a:pPr>
                <a:defRPr/>
              </a:pPr>
              <a:t>29.04.2016</a:t>
            </a:fld>
            <a:endParaRPr lang="ru-RU" dirty="0"/>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F6AF250F-0C51-4763-81EE-73B5652F7FF9}"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038B3A30-7F39-4BBC-97C4-164BB885333B}" type="datetimeFigureOut">
              <a:rPr lang="ru-RU"/>
              <a:pPr>
                <a:defRPr/>
              </a:pPr>
              <a:t>29.04.2016</a:t>
            </a:fld>
            <a:endParaRPr lang="ru-RU" dirty="0"/>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B5E5349D-C12D-4BA0-A532-8D619E4DF6A3}"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Скругленный прямоугольник 1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C77EDEE0-34FE-4963-86C0-52F39C1FF0C8}" type="datetimeFigureOut">
              <a:rPr lang="ru-RU"/>
              <a:pPr>
                <a:defRPr/>
              </a:pPr>
              <a:t>29.04.2016</a:t>
            </a:fld>
            <a:endParaRPr lang="ru-RU" dirty="0"/>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710C0E02-25F6-4894-8ABE-B1A0CB4D9E9F}"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8910B3F8-B16A-4268-B495-F6B2BA7A41BF}" type="datetimeFigureOut">
              <a:rPr lang="ru-RU"/>
              <a:pPr>
                <a:defRPr/>
              </a:pPr>
              <a:t>29.04.2016</a:t>
            </a:fld>
            <a:endParaRPr lang="ru-RU" dirty="0"/>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98ED8038-B0A1-4043-979C-F32F7DBDD6A0}"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lvl1pPr>
              <a:defRPr b="1"/>
            </a:lvl1pPr>
            <a:extLst/>
          </a:lstStyle>
          <a:p>
            <a:r>
              <a:rPr lang="ru-RU" smtClean="0"/>
              <a:t>Образец заголовка</a:t>
            </a:r>
            <a:endParaRPr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4"/>
          <p:cNvSpPr>
            <a:spLocks noGrp="1"/>
          </p:cNvSpPr>
          <p:nvPr>
            <p:ph type="dt" sz="half" idx="10"/>
          </p:nvPr>
        </p:nvSpPr>
        <p:spPr/>
        <p:txBody>
          <a:bodyPr/>
          <a:lstStyle>
            <a:lvl1pPr>
              <a:defRPr/>
            </a:lvl1pPr>
          </a:lstStyle>
          <a:p>
            <a:pPr>
              <a:defRPr/>
            </a:pPr>
            <a:fld id="{BFA98A06-9D6E-4084-8903-E9B64427F61B}" type="datetimeFigureOut">
              <a:rPr lang="ru-RU"/>
              <a:pPr>
                <a:defRPr/>
              </a:pPr>
              <a:t>29.04.2016</a:t>
            </a:fld>
            <a:endParaRPr lang="ru-RU" dirty="0"/>
          </a:p>
        </p:txBody>
      </p:sp>
      <p:sp>
        <p:nvSpPr>
          <p:cNvPr id="8" name="Нижний колонтитул 17"/>
          <p:cNvSpPr>
            <a:spLocks noGrp="1"/>
          </p:cNvSpPr>
          <p:nvPr>
            <p:ph type="ftr" sz="quarter" idx="11"/>
          </p:nvPr>
        </p:nvSpPr>
        <p:spPr/>
        <p:txBody>
          <a:bodyPr/>
          <a:lstStyle>
            <a:lvl1pPr>
              <a:defRPr/>
            </a:lvl1pPr>
          </a:lstStyle>
          <a:p>
            <a:pPr>
              <a:defRPr/>
            </a:pPr>
            <a:endParaRPr lang="ru-RU"/>
          </a:p>
        </p:txBody>
      </p:sp>
      <p:sp>
        <p:nvSpPr>
          <p:cNvPr id="9" name="Номер слайда 4"/>
          <p:cNvSpPr>
            <a:spLocks noGrp="1"/>
          </p:cNvSpPr>
          <p:nvPr>
            <p:ph type="sldNum" sz="quarter" idx="12"/>
          </p:nvPr>
        </p:nvSpPr>
        <p:spPr/>
        <p:txBody>
          <a:bodyPr/>
          <a:lstStyle>
            <a:lvl1pPr>
              <a:defRPr/>
            </a:lvl1pPr>
          </a:lstStyle>
          <a:p>
            <a:pPr>
              <a:defRPr/>
            </a:pPr>
            <a:fld id="{C0D8F702-D253-40C3-B6F3-F40BB03EFD6D}"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24"/>
          <p:cNvSpPr>
            <a:spLocks noGrp="1"/>
          </p:cNvSpPr>
          <p:nvPr>
            <p:ph type="dt" sz="half" idx="10"/>
          </p:nvPr>
        </p:nvSpPr>
        <p:spPr/>
        <p:txBody>
          <a:bodyPr/>
          <a:lstStyle>
            <a:lvl1pPr>
              <a:defRPr/>
            </a:lvl1pPr>
          </a:lstStyle>
          <a:p>
            <a:pPr>
              <a:defRPr/>
            </a:pPr>
            <a:fld id="{EE0112D3-2EC1-4971-80B0-272CA59C6659}" type="datetimeFigureOut">
              <a:rPr lang="ru-RU"/>
              <a:pPr>
                <a:defRPr/>
              </a:pPr>
              <a:t>29.04.2016</a:t>
            </a:fld>
            <a:endParaRPr lang="ru-RU" dirty="0"/>
          </a:p>
        </p:txBody>
      </p:sp>
      <p:sp>
        <p:nvSpPr>
          <p:cNvPr id="4" name="Нижний колонтитул 1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57486BA2-86AB-4E29-AC51-F8FF6DBE1390}"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Дата 1"/>
          <p:cNvSpPr>
            <a:spLocks noGrp="1"/>
          </p:cNvSpPr>
          <p:nvPr>
            <p:ph type="dt" sz="half" idx="10"/>
          </p:nvPr>
        </p:nvSpPr>
        <p:spPr/>
        <p:txBody>
          <a:bodyPr/>
          <a:lstStyle>
            <a:lvl1pPr>
              <a:defRPr/>
            </a:lvl1pPr>
            <a:extLst/>
          </a:lstStyle>
          <a:p>
            <a:pPr>
              <a:defRPr/>
            </a:pPr>
            <a:fld id="{1702B5BE-A418-48B5-8178-7BE2B1C3ED6F}" type="datetimeFigureOut">
              <a:rPr lang="ru-RU"/>
              <a:pPr>
                <a:defRPr/>
              </a:pPr>
              <a:t>29.04.2016</a:t>
            </a:fld>
            <a:endParaRPr lang="ru-RU" dirty="0"/>
          </a:p>
        </p:txBody>
      </p:sp>
      <p:sp>
        <p:nvSpPr>
          <p:cNvPr id="4" name="Нижний колонтитул 2"/>
          <p:cNvSpPr>
            <a:spLocks noGrp="1"/>
          </p:cNvSpPr>
          <p:nvPr>
            <p:ph type="ftr" sz="quarter" idx="11"/>
          </p:nvPr>
        </p:nvSpPr>
        <p:spPr/>
        <p:txBody>
          <a:bodyPr/>
          <a:lstStyle>
            <a:lvl1pPr>
              <a:defRPr/>
            </a:lvl1pPr>
            <a:extLst/>
          </a:lstStyle>
          <a:p>
            <a:pPr>
              <a:defRPr/>
            </a:pPr>
            <a:endParaRPr lang="ru-RU"/>
          </a:p>
        </p:txBody>
      </p:sp>
      <p:sp>
        <p:nvSpPr>
          <p:cNvPr id="5" name="Номер слайда 3"/>
          <p:cNvSpPr>
            <a:spLocks noGrp="1"/>
          </p:cNvSpPr>
          <p:nvPr>
            <p:ph type="sldNum" sz="quarter" idx="12"/>
          </p:nvPr>
        </p:nvSpPr>
        <p:spPr/>
        <p:txBody>
          <a:bodyPr/>
          <a:lstStyle>
            <a:lvl1pPr>
              <a:defRPr/>
            </a:lvl1pPr>
            <a:extLst/>
          </a:lstStyle>
          <a:p>
            <a:pPr>
              <a:defRPr/>
            </a:pPr>
            <a:fld id="{C5C1CB20-9E8A-444C-B2F7-EE0582EFCDEA}"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ru-RU" smtClean="0"/>
              <a:t>Образец заголовка</a:t>
            </a:r>
            <a:endParaRPr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46DB5795-902F-469B-AA97-3B1BDC13490A}" type="datetimeFigureOut">
              <a:rPr lang="ru-RU"/>
              <a:pPr>
                <a:defRPr/>
              </a:pPr>
              <a:t>29.04.2016</a:t>
            </a:fld>
            <a:endParaRPr lang="ru-RU" dirty="0"/>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05DB4F0F-E66B-4E5C-9E2D-0F5A26498567}"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Скругленный прямоугольник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Прямоугольник с одним скругленным углом 10"/>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ru-RU" smtClean="0"/>
              <a:t>Образец заголовка</a:t>
            </a:r>
            <a:endParaRPr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ru-RU" noProof="0" dirty="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fld id="{D25C88A6-C496-49DE-90BF-4CE47CCDA8BF}" type="datetimeFigureOut">
              <a:rPr lang="ru-RU"/>
              <a:pPr>
                <a:defRPr/>
              </a:pPr>
              <a:t>29.04.2016</a:t>
            </a:fld>
            <a:endParaRPr lang="ru-RU" dirty="0"/>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D641109B-6D80-4F0D-BE43-27E56ABA568A}"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DF80D15C-B5B9-47B5-8F21-C15D63E6FCF9}" type="datetimeFigureOut">
              <a:rPr lang="ru-RU"/>
              <a:pPr>
                <a:defRPr/>
              </a:pPr>
              <a:t>29.04.2016</a:t>
            </a:fld>
            <a:endParaRPr lang="ru-RU" dirty="0"/>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BE26F44D-633D-49C9-8BC9-3FB5D1ADEDC3}"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Заголовок 12"/>
          <p:cNvSpPr>
            <a:spLocks noGrp="1"/>
          </p:cNvSpPr>
          <p:nvPr>
            <p:ph type="title"/>
          </p:nvPr>
        </p:nvSpPr>
        <p:spPr>
          <a:xfrm>
            <a:off x="503238" y="4986338"/>
            <a:ext cx="8183562" cy="1050925"/>
          </a:xfrm>
          <a:prstGeom prst="rect">
            <a:avLst/>
          </a:prstGeom>
        </p:spPr>
        <p:txBody>
          <a:bodyPr vert="horz" anchor="b">
            <a:normAutofit/>
          </a:bodyPr>
          <a:lstStyle>
            <a:extLst/>
          </a:lstStyle>
          <a:p>
            <a:r>
              <a:rPr lang="ru-RU" smtClean="0"/>
              <a:t>Образец заголовка</a:t>
            </a:r>
            <a:endParaRPr lang="en-US"/>
          </a:p>
        </p:txBody>
      </p:sp>
      <p:sp>
        <p:nvSpPr>
          <p:cNvPr id="1031" name="Текст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5" name="Дата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cs typeface="+mn-cs"/>
              </a:defRPr>
            </a:lvl1pPr>
            <a:extLst/>
          </a:lstStyle>
          <a:p>
            <a:pPr>
              <a:defRPr/>
            </a:pPr>
            <a:fld id="{FA495449-F6D1-4902-9DC1-095D36FB1BAA}" type="datetimeFigureOut">
              <a:rPr lang="ru-RU"/>
              <a:pPr>
                <a:defRPr/>
              </a:pPr>
              <a:t>29.04.2016</a:t>
            </a:fld>
            <a:endParaRPr lang="ru-RU" dirty="0"/>
          </a:p>
        </p:txBody>
      </p:sp>
      <p:sp>
        <p:nvSpPr>
          <p:cNvPr id="18" name="Нижний колонтитул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dirty="0">
                <a:solidFill>
                  <a:schemeClr val="bg2">
                    <a:shade val="50000"/>
                  </a:schemeClr>
                </a:solidFill>
                <a:latin typeface="+mn-lt"/>
                <a:cs typeface="+mn-cs"/>
              </a:defRPr>
            </a:lvl1pPr>
            <a:extLst/>
          </a:lstStyle>
          <a:p>
            <a:pPr>
              <a:defRPr/>
            </a:pPr>
            <a:endParaRPr lang="ru-RU"/>
          </a:p>
        </p:txBody>
      </p:sp>
      <p:sp>
        <p:nvSpPr>
          <p:cNvPr id="5" name="Номер слайда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cs typeface="+mn-cs"/>
              </a:defRPr>
            </a:lvl1pPr>
            <a:extLst/>
          </a:lstStyle>
          <a:p>
            <a:pPr>
              <a:defRPr/>
            </a:pPr>
            <a:fld id="{33182612-124F-4E3C-B575-8E82545D6BAB}"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977" r:id="rId1"/>
    <p:sldLayoutId id="2147483984" r:id="rId2"/>
    <p:sldLayoutId id="2147483978" r:id="rId3"/>
    <p:sldLayoutId id="2147483979" r:id="rId4"/>
    <p:sldLayoutId id="2147483980" r:id="rId5"/>
    <p:sldLayoutId id="2147483985" r:id="rId6"/>
    <p:sldLayoutId id="2147483981" r:id="rId7"/>
    <p:sldLayoutId id="2147483986" r:id="rId8"/>
    <p:sldLayoutId id="2147483982" r:id="rId9"/>
    <p:sldLayoutId id="2147483983" r:id="rId10"/>
  </p:sldLayoutIdLst>
  <p:txStyles>
    <p:titleStyle>
      <a:lvl1pPr algn="l" rtl="0" fontAlgn="base">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FF8D3E"/>
          </a:solidFill>
          <a:latin typeface="Verdana" pitchFamily="34" charset="0"/>
        </a:defRPr>
      </a:lvl2pPr>
      <a:lvl3pPr algn="l" rtl="0" fontAlgn="base">
        <a:spcBef>
          <a:spcPct val="0"/>
        </a:spcBef>
        <a:spcAft>
          <a:spcPct val="0"/>
        </a:spcAft>
        <a:defRPr sz="3600" b="1">
          <a:solidFill>
            <a:srgbClr val="FF8D3E"/>
          </a:solidFill>
          <a:latin typeface="Verdana" pitchFamily="34" charset="0"/>
        </a:defRPr>
      </a:lvl3pPr>
      <a:lvl4pPr algn="l" rtl="0" fontAlgn="base">
        <a:spcBef>
          <a:spcPct val="0"/>
        </a:spcBef>
        <a:spcAft>
          <a:spcPct val="0"/>
        </a:spcAft>
        <a:defRPr sz="3600" b="1">
          <a:solidFill>
            <a:srgbClr val="FF8D3E"/>
          </a:solidFill>
          <a:latin typeface="Verdana" pitchFamily="34" charset="0"/>
        </a:defRPr>
      </a:lvl4pPr>
      <a:lvl5pPr algn="l" rtl="0" fontAlgn="base">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1" descr="Ирина Дьяченко"/>
          <p:cNvPicPr>
            <a:picLocks noChangeAspect="1" noChangeArrowheads="1"/>
          </p:cNvPicPr>
          <p:nvPr/>
        </p:nvPicPr>
        <p:blipFill>
          <a:blip r:embed="rId2"/>
          <a:srcRect/>
          <a:stretch>
            <a:fillRect/>
          </a:stretch>
        </p:blipFill>
        <p:spPr bwMode="auto">
          <a:xfrm>
            <a:off x="642910" y="1071546"/>
            <a:ext cx="1828800" cy="2381250"/>
          </a:xfrm>
          <a:prstGeom prst="rect">
            <a:avLst/>
          </a:prstGeom>
          <a:noFill/>
          <a:ln w="9525">
            <a:noFill/>
            <a:miter lim="800000"/>
            <a:headEnd/>
            <a:tailEnd/>
          </a:ln>
        </p:spPr>
      </p:pic>
      <p:sp>
        <p:nvSpPr>
          <p:cNvPr id="15363" name="Rectangle 3"/>
          <p:cNvSpPr>
            <a:spLocks noChangeArrowheads="1"/>
          </p:cNvSpPr>
          <p:nvPr/>
        </p:nvSpPr>
        <p:spPr bwMode="auto">
          <a:xfrm>
            <a:off x="2571736" y="571480"/>
            <a:ext cx="6000792" cy="3785652"/>
          </a:xfrm>
          <a:prstGeom prst="rect">
            <a:avLst/>
          </a:prstGeom>
          <a:noFill/>
          <a:ln w="9525">
            <a:noFill/>
            <a:miter lim="800000"/>
            <a:headEnd/>
            <a:tailEnd/>
          </a:ln>
          <a:effectLst/>
        </p:spPr>
        <p:txBody>
          <a:bodyPr wrap="square" anchor="ctr">
            <a:spAutoFit/>
          </a:bodyPr>
          <a:lstStyle/>
          <a:p>
            <a:r>
              <a:rPr lang="ru-RU" sz="1200" dirty="0">
                <a:latin typeface="Times New Roman" pitchFamily="18" charset="0"/>
                <a:cs typeface="Times New Roman" pitchFamily="18" charset="0"/>
              </a:rPr>
              <a:t>Дьяченко Ирина Александровна (</a:t>
            </a:r>
            <a:r>
              <a:rPr lang="ru-RU" sz="1200" dirty="0" err="1">
                <a:latin typeface="Times New Roman" pitchFamily="18" charset="0"/>
                <a:cs typeface="Times New Roman" pitchFamily="18" charset="0"/>
              </a:rPr>
              <a:t>урожд</a:t>
            </a:r>
            <a:r>
              <a:rPr lang="ru-RU" sz="1200" dirty="0">
                <a:latin typeface="Times New Roman" pitchFamily="18" charset="0"/>
                <a:cs typeface="Times New Roman" pitchFamily="18" charset="0"/>
              </a:rPr>
              <a:t>. Винтер) родилась 8 ноября 1950 года в г. Красноуральске Свердловской области. Живет в г. Павлодаре (Казахстан). Работала на тракторном заводе инженером-конструктором, после банкротства завода – в областной газете «Звезда </a:t>
            </a:r>
            <a:r>
              <a:rPr lang="ru-RU" sz="1200" dirty="0" err="1">
                <a:latin typeface="Times New Roman" pitchFamily="18" charset="0"/>
                <a:cs typeface="Times New Roman" pitchFamily="18" charset="0"/>
              </a:rPr>
              <a:t>Прииртышья</a:t>
            </a:r>
            <a:r>
              <a:rPr lang="ru-RU" sz="1200" dirty="0">
                <a:latin typeface="Times New Roman" pitchFamily="18" charset="0"/>
                <a:cs typeface="Times New Roman" pitchFamily="18" charset="0"/>
              </a:rPr>
              <a:t>», по совместительству – внештатным корреспондентом республиканской газеты "</a:t>
            </a:r>
            <a:r>
              <a:rPr lang="ru-RU" sz="1200" dirty="0" err="1">
                <a:latin typeface="Times New Roman" pitchFamily="18" charset="0"/>
                <a:cs typeface="Times New Roman" pitchFamily="18" charset="0"/>
              </a:rPr>
              <a:t>Allgemeine</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Zeitung</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Алматы</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Публиковалась в районных, городских, областных и республиканских газетах Казахстана («Казахстанская правда», «</a:t>
            </a:r>
            <a:r>
              <a:rPr lang="ru-RU" sz="1200" dirty="0" err="1">
                <a:latin typeface="Times New Roman" pitchFamily="18" charset="0"/>
                <a:cs typeface="Times New Roman" pitchFamily="18" charset="0"/>
              </a:rPr>
              <a:t>Егимен</a:t>
            </a:r>
            <a:r>
              <a:rPr lang="ru-RU" sz="1200" dirty="0">
                <a:latin typeface="Times New Roman" pitchFamily="18" charset="0"/>
                <a:cs typeface="Times New Roman" pitchFamily="18" charset="0"/>
              </a:rPr>
              <a:t> Казахстан», «Комсомольская правда», «Труд», «</a:t>
            </a:r>
            <a:r>
              <a:rPr lang="ru-RU" sz="1200" dirty="0" err="1">
                <a:latin typeface="Times New Roman" pitchFamily="18" charset="0"/>
                <a:cs typeface="Times New Roman" pitchFamily="18" charset="0"/>
              </a:rPr>
              <a:t>Allgemeine</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Zeitung</a:t>
            </a:r>
            <a:r>
              <a:rPr lang="ru-RU" sz="1200" dirty="0">
                <a:latin typeface="Times New Roman" pitchFamily="18" charset="0"/>
                <a:cs typeface="Times New Roman" pitchFamily="18" charset="0"/>
              </a:rPr>
              <a:t>»); в республиканских журналах «Мерей», «Нива» (Астана); «</a:t>
            </a:r>
            <a:r>
              <a:rPr lang="ru-RU" sz="1200" dirty="0" err="1">
                <a:latin typeface="Times New Roman" pitchFamily="18" charset="0"/>
                <a:cs typeface="Times New Roman" pitchFamily="18" charset="0"/>
              </a:rPr>
              <a:t>Найзатас</a:t>
            </a:r>
            <a:r>
              <a:rPr lang="ru-RU" sz="1200" dirty="0">
                <a:latin typeface="Times New Roman" pitchFamily="18" charset="0"/>
                <a:cs typeface="Times New Roman" pitchFamily="18" charset="0"/>
              </a:rPr>
              <a:t>» (Павлодар); журнал «Муравейник» (Москва); газета «Контакт» и журнал «Ост Вест Панорама» (Германия); в трёх коллективных сборниках.</a:t>
            </a:r>
          </a:p>
          <a:p>
            <a:r>
              <a:rPr lang="ru-RU" sz="1200" dirty="0">
                <a:latin typeface="Times New Roman" pitchFamily="18" charset="0"/>
                <a:cs typeface="Times New Roman" pitchFamily="18" charset="0"/>
              </a:rPr>
              <a:t>Лауреат республиканского конкурса «Земля и люди» в номинации «Межнациональное согласие», объявленного Министерством культуры и информации республики Казахстан (третье место по республике - «Казахстанская правда» 1 января 2005 года);</a:t>
            </a:r>
          </a:p>
          <a:p>
            <a:r>
              <a:rPr lang="ru-RU" sz="1200" dirty="0">
                <a:latin typeface="Times New Roman" pitchFamily="18" charset="0"/>
                <a:cs typeface="Times New Roman" pitchFamily="18" charset="0"/>
              </a:rPr>
              <a:t>– лауреат областного конкурса 2006 года в номинации «Межнациональное согласие»;</a:t>
            </a:r>
          </a:p>
          <a:p>
            <a:r>
              <a:rPr lang="ru-RU" sz="1200" dirty="0">
                <a:latin typeface="Times New Roman" pitchFamily="18" charset="0"/>
                <a:cs typeface="Times New Roman" pitchFamily="18" charset="0"/>
              </a:rPr>
              <a:t>– лауреат областной премии Союза журналистов Казахстана - 2008 за публикации разных лет о судьбах людей в республиканских и областных газетах;</a:t>
            </a:r>
          </a:p>
          <a:p>
            <a:r>
              <a:rPr lang="ru-RU" sz="1200" dirty="0">
                <a:latin typeface="Times New Roman" pitchFamily="18" charset="0"/>
                <a:cs typeface="Times New Roman" pitchFamily="18" charset="0"/>
              </a:rPr>
              <a:t>– награждена грамотами республиканского и областного значения за литературные успехи («Аграрная партия Казахстана» (Астана); «Славянский центр» (Павлодар); почётным листом областного </a:t>
            </a:r>
            <a:r>
              <a:rPr lang="ru-RU" sz="1200" dirty="0" err="1">
                <a:latin typeface="Times New Roman" pitchFamily="18" charset="0"/>
                <a:cs typeface="Times New Roman" pitchFamily="18" charset="0"/>
              </a:rPr>
              <a:t>маслихата</a:t>
            </a:r>
            <a:r>
              <a:rPr lang="ru-RU" sz="1200" dirty="0">
                <a:latin typeface="Times New Roman" pitchFamily="18" charset="0"/>
                <a:cs typeface="Times New Roman" pitchFamily="18" charset="0"/>
              </a:rPr>
              <a:t>; дипломом областного Союза журналистов Казахстана.</a:t>
            </a:r>
          </a:p>
        </p:txBody>
      </p:sp>
      <p:sp>
        <p:nvSpPr>
          <p:cNvPr id="15364" name="Rectangle 4"/>
          <p:cNvSpPr>
            <a:spLocks noChangeArrowheads="1"/>
          </p:cNvSpPr>
          <p:nvPr/>
        </p:nvSpPr>
        <p:spPr bwMode="auto">
          <a:xfrm>
            <a:off x="3786182" y="5072074"/>
            <a:ext cx="1061317" cy="369332"/>
          </a:xfrm>
          <a:prstGeom prst="rect">
            <a:avLst/>
          </a:prstGeom>
          <a:noFill/>
          <a:ln w="9525">
            <a:noFill/>
            <a:miter lim="800000"/>
            <a:headEnd/>
            <a:tailEnd/>
          </a:ln>
          <a:effectLst/>
        </p:spPr>
        <p:txBody>
          <a:bodyPr wrap="none" anchor="ctr">
            <a:spAutoFit/>
          </a:bodyPr>
          <a:lstStyle/>
          <a:p>
            <a:pPr algn="ctr"/>
            <a:r>
              <a:rPr lang="ru-RU" b="1" dirty="0" smtClean="0"/>
              <a:t>«Мама»</a:t>
            </a:r>
            <a:endParaRPr lang="ru-RU"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428596" y="5072074"/>
            <a:ext cx="8286807" cy="830997"/>
          </a:xfrm>
          <a:prstGeom prst="rect">
            <a:avLst/>
          </a:prstGeom>
          <a:noFill/>
          <a:ln w="9525">
            <a:noFill/>
            <a:miter lim="800000"/>
            <a:headEnd/>
            <a:tailEnd/>
          </a:ln>
          <a:effectLst/>
        </p:spPr>
        <p:txBody>
          <a:bodyPr wrap="square" anchor="ctr">
            <a:spAutoFit/>
          </a:bodyPr>
          <a:lstStyle/>
          <a:p>
            <a:r>
              <a:rPr lang="ru-RU" sz="1200" b="1" dirty="0">
                <a:latin typeface="Times New Roman" pitchFamily="18" charset="0"/>
                <a:cs typeface="Times New Roman" pitchFamily="18" charset="0"/>
              </a:rPr>
              <a:t>Никогда ничего вкусненького мама себе позволить не могла: то голод, то война, то сразу большая семья – все только детям. Она очень любила яблоки. Помню, когда с фруктами в городе стало получше, я, купив побольше яблок, ставила перед ней полную вазу и замирала от счастья, потихоньку наблюдая за тем, как она, без оглядки, их ела. Мою маму звали Агата </a:t>
            </a:r>
            <a:r>
              <a:rPr lang="ru-RU" sz="1200" b="1" dirty="0" err="1">
                <a:latin typeface="Times New Roman" pitchFamily="18" charset="0"/>
                <a:cs typeface="Times New Roman" pitchFamily="18" charset="0"/>
              </a:rPr>
              <a:t>Емельяновна</a:t>
            </a:r>
            <a:r>
              <a:rPr lang="ru-RU" sz="1200" b="1" dirty="0">
                <a:latin typeface="Times New Roman" pitchFamily="18" charset="0"/>
                <a:cs typeface="Times New Roman" pitchFamily="18" charset="0"/>
              </a:rPr>
              <a:t> </a:t>
            </a:r>
            <a:r>
              <a:rPr lang="ru-RU" sz="1200" b="1" dirty="0" err="1">
                <a:latin typeface="Times New Roman" pitchFamily="18" charset="0"/>
                <a:cs typeface="Times New Roman" pitchFamily="18" charset="0"/>
              </a:rPr>
              <a:t>Будт-Винтер</a:t>
            </a:r>
            <a:r>
              <a:rPr lang="ru-RU" sz="1200" b="1">
                <a:latin typeface="Times New Roman" pitchFamily="18" charset="0"/>
                <a:cs typeface="Times New Roman" pitchFamily="18" charset="0"/>
              </a:rPr>
              <a:t>. </a:t>
            </a:r>
            <a:endParaRPr lang="ru-RU" sz="1200" b="1" dirty="0">
              <a:latin typeface="Times New Roman" pitchFamily="18" charset="0"/>
              <a:cs typeface="Times New Roman" pitchFamily="18" charset="0"/>
            </a:endParaRPr>
          </a:p>
        </p:txBody>
      </p:sp>
      <p:pic>
        <p:nvPicPr>
          <p:cNvPr id="2050" name="Picture 2" descr="http://go3.imgsmail.ru/imgpreview?key=2aa8caf2829b62f&amp;mb=imgdb_preview_1106"/>
          <p:cNvPicPr>
            <a:picLocks noChangeAspect="1" noChangeArrowheads="1"/>
          </p:cNvPicPr>
          <p:nvPr/>
        </p:nvPicPr>
        <p:blipFill>
          <a:blip r:embed="rId2"/>
          <a:srcRect/>
          <a:stretch>
            <a:fillRect/>
          </a:stretch>
        </p:blipFill>
        <p:spPr bwMode="auto">
          <a:xfrm>
            <a:off x="1928794" y="500042"/>
            <a:ext cx="5521876" cy="441257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428596" y="5072074"/>
            <a:ext cx="8215370" cy="830997"/>
          </a:xfrm>
          <a:prstGeom prst="rect">
            <a:avLst/>
          </a:prstGeom>
          <a:noFill/>
          <a:ln w="9525">
            <a:noFill/>
            <a:miter lim="800000"/>
            <a:headEnd/>
            <a:tailEnd/>
          </a:ln>
          <a:effectLst/>
        </p:spPr>
        <p:txBody>
          <a:bodyPr wrap="square" anchor="ctr">
            <a:spAutoFit/>
          </a:bodyPr>
          <a:lstStyle/>
          <a:p>
            <a:r>
              <a:rPr lang="ru-RU" sz="1200" b="1" dirty="0">
                <a:latin typeface="Times New Roman" pitchFamily="18" charset="0"/>
                <a:cs typeface="Times New Roman" pitchFamily="18" charset="0"/>
              </a:rPr>
              <a:t>Годы сталинских репрессий не пощадили ни одну из наций Советского Союза. Одних загнали за колючую проволоку, других, сорвав с обжитых мест, отправили в далекие края, а третьих - заклеймили врагами народа и, не посадив, тем не менее держали, по сути, под конвоем. Это во многом относится к советским немцам, чья вина, зачастую, была лишь в том, что фашисты тоже были по нации немцами. </a:t>
            </a:r>
          </a:p>
        </p:txBody>
      </p:sp>
      <p:pic>
        <p:nvPicPr>
          <p:cNvPr id="10242" name="Picture 2" descr="http://www.luganews.com/wp-content/uploads/2013/02/22594-0.jpg"/>
          <p:cNvPicPr>
            <a:picLocks noChangeAspect="1" noChangeArrowheads="1"/>
          </p:cNvPicPr>
          <p:nvPr/>
        </p:nvPicPr>
        <p:blipFill>
          <a:blip r:embed="rId2"/>
          <a:srcRect/>
          <a:stretch>
            <a:fillRect/>
          </a:stretch>
        </p:blipFill>
        <p:spPr bwMode="auto">
          <a:xfrm>
            <a:off x="1857355" y="571480"/>
            <a:ext cx="5272803" cy="442915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428596" y="4714884"/>
            <a:ext cx="8215370" cy="1200329"/>
          </a:xfrm>
          <a:prstGeom prst="rect">
            <a:avLst/>
          </a:prstGeom>
          <a:noFill/>
          <a:ln w="9525">
            <a:noFill/>
            <a:miter lim="800000"/>
            <a:headEnd/>
            <a:tailEnd/>
          </a:ln>
          <a:effectLst/>
        </p:spPr>
        <p:txBody>
          <a:bodyPr wrap="square" anchor="ctr">
            <a:spAutoFit/>
          </a:bodyPr>
          <a:lstStyle/>
          <a:p>
            <a:r>
              <a:rPr lang="ru-RU" sz="1200" b="1" dirty="0">
                <a:latin typeface="Times New Roman" pitchFamily="18" charset="0"/>
                <a:cs typeface="Times New Roman" pitchFamily="18" charset="0"/>
              </a:rPr>
              <a:t>- Принимаем старые вещи, обувь, посуду, - кричал на всю улицу старьевщик, разъезжая по деревне на старенькой полуторке, крытой брезентом. Мама, так же, как и многие женщины, кинулась к упаковке, которую аккуратно заранее припасла для этого случая. В обмен на старье, скупщик предлагал женщинам сладости в виде карамелек, “подушечек”, пряников; дешевые вещички – расчески, бусы, носовые платки, косынки, носки, чулки; игрушки – мячи, тряпичные куклы, надувные шары. Мама в основном из предложенного выбирала сладости и игрушки для нас. </a:t>
            </a:r>
          </a:p>
        </p:txBody>
      </p:sp>
      <p:pic>
        <p:nvPicPr>
          <p:cNvPr id="9220" name="Picture 4" descr="http://img-0.artonline.ru/paintings/aromas/starevschikchuzhbina.JPG"/>
          <p:cNvPicPr>
            <a:picLocks noChangeAspect="1" noChangeArrowheads="1"/>
          </p:cNvPicPr>
          <p:nvPr/>
        </p:nvPicPr>
        <p:blipFill>
          <a:blip r:embed="rId2"/>
          <a:srcRect/>
          <a:stretch>
            <a:fillRect/>
          </a:stretch>
        </p:blipFill>
        <p:spPr bwMode="auto">
          <a:xfrm>
            <a:off x="2786050" y="428604"/>
            <a:ext cx="3500462" cy="428624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428596" y="5072074"/>
            <a:ext cx="8215370" cy="830997"/>
          </a:xfrm>
          <a:prstGeom prst="rect">
            <a:avLst/>
          </a:prstGeom>
          <a:noFill/>
          <a:ln w="9525">
            <a:noFill/>
            <a:miter lim="800000"/>
            <a:headEnd/>
            <a:tailEnd/>
          </a:ln>
          <a:effectLst/>
        </p:spPr>
        <p:txBody>
          <a:bodyPr wrap="square" anchor="ctr">
            <a:spAutoFit/>
          </a:bodyPr>
          <a:lstStyle/>
          <a:p>
            <a:r>
              <a:rPr lang="ru-RU" sz="1200" b="1" dirty="0">
                <a:latin typeface="Times New Roman" pitchFamily="18" charset="0"/>
                <a:cs typeface="Times New Roman" pitchFamily="18" charset="0"/>
              </a:rPr>
              <a:t>В шесть лет мама превратилась в маленькую хозяюшку. Уборка, стирка, приготовление пищи – это входило в ее обязанности. Как же трудно было ребенку, да еще изнуренному голодом, управляться по дому... Школу ей в начале третьего класса пришлось, по настоянию отца, оставить. Вот и </a:t>
            </a:r>
            <a:r>
              <a:rPr lang="ru-RU" sz="1200" b="1" dirty="0" err="1">
                <a:latin typeface="Times New Roman" pitchFamily="18" charset="0"/>
                <a:cs typeface="Times New Roman" pitchFamily="18" charset="0"/>
              </a:rPr>
              <a:t>всѐ еѐ </a:t>
            </a:r>
            <a:r>
              <a:rPr lang="ru-RU" sz="1200" b="1" dirty="0">
                <a:latin typeface="Times New Roman" pitchFamily="18" charset="0"/>
                <a:cs typeface="Times New Roman" pitchFamily="18" charset="0"/>
              </a:rPr>
              <a:t>образование. Но училась она легко и, когда </a:t>
            </a:r>
            <a:r>
              <a:rPr lang="ru-RU" sz="1200" b="1" dirty="0" err="1">
                <a:latin typeface="Times New Roman" pitchFamily="18" charset="0"/>
                <a:cs typeface="Times New Roman" pitchFamily="18" charset="0"/>
              </a:rPr>
              <a:t>еѐ </a:t>
            </a:r>
            <a:r>
              <a:rPr lang="ru-RU" sz="1200" b="1" dirty="0">
                <a:latin typeface="Times New Roman" pitchFamily="18" charset="0"/>
                <a:cs typeface="Times New Roman" pitchFamily="18" charset="0"/>
              </a:rPr>
              <a:t>дети пошли в школу, ей, с двумя классами образования, не составляло труда помогать им в учебе. </a:t>
            </a:r>
          </a:p>
        </p:txBody>
      </p:sp>
      <p:pic>
        <p:nvPicPr>
          <p:cNvPr id="8198" name="Picture 6" descr="Фотопортреты дочери в стиле живописи 18-го века"/>
          <p:cNvPicPr>
            <a:picLocks noChangeAspect="1" noChangeArrowheads="1"/>
          </p:cNvPicPr>
          <p:nvPr/>
        </p:nvPicPr>
        <p:blipFill>
          <a:blip r:embed="rId2"/>
          <a:srcRect/>
          <a:stretch>
            <a:fillRect/>
          </a:stretch>
        </p:blipFill>
        <p:spPr bwMode="auto">
          <a:xfrm>
            <a:off x="1500166" y="1071546"/>
            <a:ext cx="5619750" cy="37147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28596" y="5429264"/>
            <a:ext cx="8286808" cy="461665"/>
          </a:xfrm>
          <a:prstGeom prst="rect">
            <a:avLst/>
          </a:prstGeom>
          <a:noFill/>
          <a:ln w="9525">
            <a:noFill/>
            <a:miter lim="800000"/>
            <a:headEnd/>
            <a:tailEnd/>
          </a:ln>
          <a:effectLst/>
        </p:spPr>
        <p:txBody>
          <a:bodyPr wrap="square" anchor="ctr">
            <a:spAutoFit/>
          </a:bodyPr>
          <a:lstStyle/>
          <a:p>
            <a:r>
              <a:rPr lang="ru-RU" sz="1200" b="1" dirty="0">
                <a:latin typeface="Times New Roman" pitchFamily="18" charset="0"/>
                <a:cs typeface="Times New Roman" pitchFamily="18" charset="0"/>
              </a:rPr>
              <a:t>Во время войны, в семнадцать лет, маму забрали на принудительные работы в </a:t>
            </a:r>
            <a:r>
              <a:rPr lang="ru-RU" sz="1200" b="1" dirty="0" err="1">
                <a:latin typeface="Times New Roman" pitchFamily="18" charset="0"/>
                <a:cs typeface="Times New Roman" pitchFamily="18" charset="0"/>
              </a:rPr>
              <a:t>трудармию</a:t>
            </a:r>
            <a:r>
              <a:rPr lang="ru-RU" sz="1200" b="1" dirty="0">
                <a:latin typeface="Times New Roman" pitchFamily="18" charset="0"/>
                <a:cs typeface="Times New Roman" pitchFamily="18" charset="0"/>
              </a:rPr>
              <a:t>. Там она </a:t>
            </a:r>
            <a:r>
              <a:rPr lang="ru-RU" sz="1200" b="1" dirty="0" smtClean="0">
                <a:latin typeface="Times New Roman" pitchFamily="18" charset="0"/>
                <a:cs typeface="Times New Roman" pitchFamily="18" charset="0"/>
              </a:rPr>
              <a:t>и познакомилась </a:t>
            </a:r>
            <a:r>
              <a:rPr lang="ru-RU" sz="1200" b="1" dirty="0">
                <a:latin typeface="Times New Roman" pitchFamily="18" charset="0"/>
                <a:cs typeface="Times New Roman" pitchFamily="18" charset="0"/>
              </a:rPr>
              <a:t>с папой. </a:t>
            </a:r>
          </a:p>
        </p:txBody>
      </p:sp>
      <p:pic>
        <p:nvPicPr>
          <p:cNvPr id="7170" name="Picture 2" descr="http://rusdeutsch.ru/image/history/Glava8/%D0%A2%D1%80%D1%83%D0%B4%D0%B0%D1%80%D0%BC%D0%B5%D0%B9%D1%86%D1%8B%20%D0%BD%D0%B0%20%D0%BF%D1%80%D0%B0%D0%B7%D0%B4%D0%BD%D0%B8%D0%BA%D0%B5.%20%D0%A0%D0%B8%D1%81.%20%D0%9C.%20%D0%94%D0%B8%D1%81%D1%82%D0%B5%D1%80%D0%B3%D0%B5%D1%84%D1%82%D0%B0.jpg"/>
          <p:cNvPicPr>
            <a:picLocks noChangeAspect="1" noChangeArrowheads="1"/>
          </p:cNvPicPr>
          <p:nvPr/>
        </p:nvPicPr>
        <p:blipFill>
          <a:blip r:embed="rId2"/>
          <a:srcRect/>
          <a:stretch>
            <a:fillRect/>
          </a:stretch>
        </p:blipFill>
        <p:spPr bwMode="auto">
          <a:xfrm>
            <a:off x="2000232" y="500042"/>
            <a:ext cx="5125276" cy="478634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428596" y="5286388"/>
            <a:ext cx="8286808" cy="646331"/>
          </a:xfrm>
          <a:prstGeom prst="rect">
            <a:avLst/>
          </a:prstGeom>
          <a:noFill/>
          <a:ln w="9525">
            <a:noFill/>
            <a:miter lim="800000"/>
            <a:headEnd/>
            <a:tailEnd/>
          </a:ln>
          <a:effectLst/>
        </p:spPr>
        <p:txBody>
          <a:bodyPr wrap="square" anchor="ctr">
            <a:spAutoFit/>
          </a:bodyPr>
          <a:lstStyle/>
          <a:p>
            <a:r>
              <a:rPr lang="ru-RU" sz="1200" b="1" dirty="0">
                <a:latin typeface="Times New Roman" pitchFamily="18" charset="0"/>
                <a:cs typeface="Times New Roman" pitchFamily="18" charset="0"/>
              </a:rPr>
              <a:t>Мой отец работал на руднике по добыче золота. Без специальных респираторов люди заболевали силикозом легких. Отца тоже не миновала эта участь, а позднее это заболевание сказалось на его жизни: в 58 лет он умер от рака легких. </a:t>
            </a:r>
          </a:p>
        </p:txBody>
      </p:sp>
      <p:pic>
        <p:nvPicPr>
          <p:cNvPr id="6146" name="Picture 2" descr="http://nashural.ru/Starina/images/berezovskiy_3.jpg"/>
          <p:cNvPicPr>
            <a:picLocks noChangeAspect="1" noChangeArrowheads="1"/>
          </p:cNvPicPr>
          <p:nvPr/>
        </p:nvPicPr>
        <p:blipFill>
          <a:blip r:embed="rId2"/>
          <a:srcRect/>
          <a:stretch>
            <a:fillRect/>
          </a:stretch>
        </p:blipFill>
        <p:spPr bwMode="auto">
          <a:xfrm>
            <a:off x="1509091" y="500042"/>
            <a:ext cx="5325079" cy="464347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rot="10800000" flipV="1">
            <a:off x="428596" y="5072074"/>
            <a:ext cx="8215369" cy="646331"/>
          </a:xfrm>
          <a:prstGeom prst="rect">
            <a:avLst/>
          </a:prstGeom>
          <a:noFill/>
          <a:ln w="9525">
            <a:noFill/>
            <a:miter lim="800000"/>
            <a:headEnd/>
            <a:tailEnd/>
          </a:ln>
          <a:effectLst/>
        </p:spPr>
        <p:txBody>
          <a:bodyPr wrap="square" anchor="ctr">
            <a:spAutoFit/>
          </a:bodyPr>
          <a:lstStyle/>
          <a:p>
            <a:r>
              <a:rPr lang="ru-RU" sz="1200" b="1" dirty="0">
                <a:latin typeface="Times New Roman" pitchFamily="18" charset="0"/>
                <a:cs typeface="Times New Roman" pitchFamily="18" charset="0"/>
              </a:rPr>
              <a:t>Бывали случаи членовредительства (это тоже было наказуемо, если правда всплывала): люди отрубали себе пальцы на ногах, руках, чтобы хоть неделю полежать в лазарете, получить более сытный паек, отдохнуть. Иногда это заканчивалось плачевно – умирали от заражения крови. </a:t>
            </a:r>
          </a:p>
        </p:txBody>
      </p:sp>
      <p:pic>
        <p:nvPicPr>
          <p:cNvPr id="5122" name="Picture 2" descr="http://www.voxpopuli.kz/userfiles/posts/354/4feee887638fa7cabac22ad41f3bc414_big.jpg"/>
          <p:cNvPicPr>
            <a:picLocks noChangeAspect="1" noChangeArrowheads="1"/>
          </p:cNvPicPr>
          <p:nvPr/>
        </p:nvPicPr>
        <p:blipFill>
          <a:blip r:embed="rId2"/>
          <a:srcRect/>
          <a:stretch>
            <a:fillRect/>
          </a:stretch>
        </p:blipFill>
        <p:spPr bwMode="auto">
          <a:xfrm>
            <a:off x="928662" y="428604"/>
            <a:ext cx="6628780" cy="450059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57158" y="4357694"/>
            <a:ext cx="8286808" cy="1015663"/>
          </a:xfrm>
          <a:prstGeom prst="rect">
            <a:avLst/>
          </a:prstGeom>
          <a:noFill/>
          <a:ln w="9525">
            <a:noFill/>
            <a:miter lim="800000"/>
            <a:headEnd/>
            <a:tailEnd/>
          </a:ln>
          <a:effectLst/>
        </p:spPr>
        <p:txBody>
          <a:bodyPr wrap="square" anchor="ctr">
            <a:spAutoFit/>
          </a:bodyPr>
          <a:lstStyle/>
          <a:p>
            <a:r>
              <a:rPr lang="ru-RU" sz="1200" b="1" dirty="0">
                <a:latin typeface="Times New Roman" pitchFamily="18" charset="0"/>
                <a:cs typeface="Times New Roman" pitchFamily="18" charset="0"/>
              </a:rPr>
              <a:t>После войны мои родители еще несколько лет находились под надзором спецкомендатуры. Правда, паек был уже посытнее, норма выработки значительно меньше, люди ожили. Позже трудармейцам разрешили устраиваться на работу по своему усмотрению. Спустя три года после войны мои родители расписались, но жить вместе стали только через несколько месяцев. В длиннющем бараке, куда поселяли молодые семьи </a:t>
            </a:r>
            <a:r>
              <a:rPr lang="ru-RU" sz="1200" b="1" dirty="0" err="1">
                <a:latin typeface="Times New Roman" pitchFamily="18" charset="0"/>
                <a:cs typeface="Times New Roman" pitchFamily="18" charset="0"/>
              </a:rPr>
              <a:t>трудармейцев</a:t>
            </a:r>
            <a:r>
              <a:rPr lang="ru-RU" sz="1200" b="1" dirty="0">
                <a:latin typeface="Times New Roman" pitchFamily="18" charset="0"/>
                <a:cs typeface="Times New Roman" pitchFamily="18" charset="0"/>
              </a:rPr>
              <a:t>, каждая семья из года в год увеличивалась за счет рождения маленьких граждан нашей огромной страны. </a:t>
            </a:r>
          </a:p>
        </p:txBody>
      </p:sp>
      <p:pic>
        <p:nvPicPr>
          <p:cNvPr id="4098" name="Picture 2" descr="http://www.memorial.krsk.ru/images/ludi/G/Grankin_SYa1.jpg"/>
          <p:cNvPicPr>
            <a:picLocks noChangeAspect="1" noChangeArrowheads="1"/>
          </p:cNvPicPr>
          <p:nvPr/>
        </p:nvPicPr>
        <p:blipFill>
          <a:blip r:embed="rId2"/>
          <a:srcRect/>
          <a:stretch>
            <a:fillRect/>
          </a:stretch>
        </p:blipFill>
        <p:spPr bwMode="auto">
          <a:xfrm>
            <a:off x="428597" y="500042"/>
            <a:ext cx="2435194" cy="3311864"/>
          </a:xfrm>
          <a:prstGeom prst="rect">
            <a:avLst/>
          </a:prstGeom>
          <a:noFill/>
        </p:spPr>
      </p:pic>
      <p:pic>
        <p:nvPicPr>
          <p:cNvPr id="4100" name="Picture 4" descr="http://northural.ru/i/s/08-12/1228855080.jpg"/>
          <p:cNvPicPr>
            <a:picLocks noChangeAspect="1" noChangeArrowheads="1"/>
          </p:cNvPicPr>
          <p:nvPr/>
        </p:nvPicPr>
        <p:blipFill>
          <a:blip r:embed="rId3"/>
          <a:srcRect/>
          <a:stretch>
            <a:fillRect/>
          </a:stretch>
        </p:blipFill>
        <p:spPr bwMode="auto">
          <a:xfrm>
            <a:off x="2857487" y="500042"/>
            <a:ext cx="5852001" cy="335758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28596" y="5000636"/>
            <a:ext cx="8286808" cy="1015663"/>
          </a:xfrm>
          <a:prstGeom prst="rect">
            <a:avLst/>
          </a:prstGeom>
          <a:noFill/>
          <a:ln w="9525">
            <a:noFill/>
            <a:miter lim="800000"/>
            <a:headEnd/>
            <a:tailEnd/>
          </a:ln>
          <a:effectLst/>
        </p:spPr>
        <p:txBody>
          <a:bodyPr wrap="square" anchor="ctr">
            <a:spAutoFit/>
          </a:bodyPr>
          <a:lstStyle/>
          <a:p>
            <a:r>
              <a:rPr lang="ru-RU" sz="1200" b="1" dirty="0">
                <a:latin typeface="Times New Roman" pitchFamily="18" charset="0"/>
                <a:cs typeface="Times New Roman" pitchFamily="18" charset="0"/>
              </a:rPr>
              <a:t>Позже, уже в Казахстане, родился наш младший брат. Короткая была жизнь у моих родителей. Мама ничего, кроме работы, в своей жизни не видела. Замученная болезнями, бесконечными утратами – после смерти отца, она оплакивала через каждые два года, то старшего сына, то младшего, то любимого зятя. Всем им было по 31 году. Я всегда считала, что моя мама сильна духом, что вся ее жизнь – сплошная закалка на прочность. Так это и было. Но пережить своих детей было выше </a:t>
            </a:r>
            <a:r>
              <a:rPr lang="ru-RU" sz="1200" b="1" dirty="0" err="1">
                <a:latin typeface="Times New Roman" pitchFamily="18" charset="0"/>
                <a:cs typeface="Times New Roman" pitchFamily="18" charset="0"/>
              </a:rPr>
              <a:t>еѐ </a:t>
            </a:r>
            <a:r>
              <a:rPr lang="ru-RU" sz="1200" b="1" dirty="0">
                <a:latin typeface="Times New Roman" pitchFamily="18" charset="0"/>
                <a:cs typeface="Times New Roman" pitchFamily="18" charset="0"/>
              </a:rPr>
              <a:t>сил, ведь для </a:t>
            </a:r>
            <a:r>
              <a:rPr lang="ru-RU" sz="1200" b="1" dirty="0" err="1">
                <a:latin typeface="Times New Roman" pitchFamily="18" charset="0"/>
                <a:cs typeface="Times New Roman" pitchFamily="18" charset="0"/>
              </a:rPr>
              <a:t>неѐ </a:t>
            </a:r>
            <a:r>
              <a:rPr lang="ru-RU" sz="1200" b="1" dirty="0">
                <a:latin typeface="Times New Roman" pitchFamily="18" charset="0"/>
                <a:cs typeface="Times New Roman" pitchFamily="18" charset="0"/>
              </a:rPr>
              <a:t>в жизни самым ценным были дети, муж. Умерла она в 64 года. </a:t>
            </a:r>
          </a:p>
        </p:txBody>
      </p:sp>
      <p:pic>
        <p:nvPicPr>
          <p:cNvPr id="3076" name="Picture 4" descr="http://img1.liveinternet.ru/images/attach/c/6/93/839/93839469_x_a414c108.jpg"/>
          <p:cNvPicPr>
            <a:picLocks noChangeAspect="1" noChangeArrowheads="1"/>
          </p:cNvPicPr>
          <p:nvPr/>
        </p:nvPicPr>
        <p:blipFill>
          <a:blip r:embed="rId2"/>
          <a:srcRect/>
          <a:stretch>
            <a:fillRect/>
          </a:stretch>
        </p:blipFill>
        <p:spPr bwMode="auto">
          <a:xfrm>
            <a:off x="2285984" y="500042"/>
            <a:ext cx="4071966" cy="447990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785</TotalTime>
  <Words>658</Words>
  <Application>Microsoft Office PowerPoint</Application>
  <PresentationFormat>Экран (4:3)</PresentationFormat>
  <Paragraphs>16</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Аспект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Системность в работе учителя английского языка</dc:title>
  <dc:creator>Admin</dc:creator>
  <cp:lastModifiedBy>UserWin7</cp:lastModifiedBy>
  <cp:revision>113</cp:revision>
  <dcterms:created xsi:type="dcterms:W3CDTF">2002-10-31T21:31:26Z</dcterms:created>
  <dcterms:modified xsi:type="dcterms:W3CDTF">2016-04-29T09:41:24Z</dcterms:modified>
</cp:coreProperties>
</file>