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</p:sldMasterIdLst>
  <p:notesMasterIdLst>
    <p:notesMasterId r:id="rId14"/>
  </p:notesMasterIdLst>
  <p:sldIdLst>
    <p:sldId id="262" r:id="rId2"/>
    <p:sldId id="263" r:id="rId3"/>
    <p:sldId id="264" r:id="rId4"/>
    <p:sldId id="274" r:id="rId5"/>
    <p:sldId id="275" r:id="rId6"/>
    <p:sldId id="265" r:id="rId7"/>
    <p:sldId id="266" r:id="rId8"/>
    <p:sldId id="267" r:id="rId9"/>
    <p:sldId id="270" r:id="rId10"/>
    <p:sldId id="271" r:id="rId11"/>
    <p:sldId id="272" r:id="rId12"/>
    <p:sldId id="273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4DA3B3E-D3DB-43FF-BF33-7D32430062E7}" type="datetimeFigureOut">
              <a:rPr lang="ru-RU"/>
              <a:pPr>
                <a:defRPr/>
              </a:pPr>
              <a:t>02.05.2016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AA65919-AFD8-4B96-AD0A-0FF37C1A35B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C3C23-2A70-4965-9F66-2509CA79773F}" type="datetimeFigureOut">
              <a:rPr lang="ru-RU"/>
              <a:pPr>
                <a:defRPr/>
              </a:pPr>
              <a:t>02.05.2016</a:t>
            </a:fld>
            <a:endParaRPr lang="ru-RU" dirty="0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43305C-3178-4328-99E7-41B7B4B30A5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471C30-7377-4E46-B9EE-562381C801EB}" type="datetimeFigureOut">
              <a:rPr lang="ru-RU"/>
              <a:pPr>
                <a:defRPr/>
              </a:pPr>
              <a:t>02.05.2016</a:t>
            </a:fld>
            <a:endParaRPr lang="ru-RU" dirty="0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8A66F3-36CF-47F6-A462-D8D7B1E97E8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3776663" y="6111875"/>
            <a:ext cx="2286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EF1CB2-51D9-4D5F-BA52-C68C43DC18D9}" type="datetimeFigureOut">
              <a:rPr lang="ru-RU"/>
              <a:pPr>
                <a:defRPr/>
              </a:pPr>
              <a:t>02.05.2016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6062663" y="6111875"/>
            <a:ext cx="2286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348663" y="6111875"/>
            <a:ext cx="457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BBA249-BF7F-40E2-838F-C18FA2A14D0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1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0FD2992-5517-46AE-9206-C2E3B75038E3}" type="datetimeFigureOut">
              <a:rPr lang="ru-RU"/>
              <a:pPr>
                <a:defRPr/>
              </a:pPr>
              <a:t>02.05.2016</a:t>
            </a:fld>
            <a:endParaRPr lang="ru-RU" dirty="0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5E8F543-17E1-4421-AEBD-C0F57790E21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14C11-7042-46BD-B938-41FFED94019F}" type="datetimeFigureOut">
              <a:rPr lang="ru-RU"/>
              <a:pPr>
                <a:defRPr/>
              </a:pPr>
              <a:t>02.05.2016</a:t>
            </a:fld>
            <a:endParaRPr lang="ru-RU" dirty="0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05DD0C-221F-4CBA-8EA7-AF545AF2E49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355E91-5BBB-4B88-A37A-C15CE3F41BC4}" type="datetimeFigureOut">
              <a:rPr lang="ru-RU"/>
              <a:pPr>
                <a:defRPr/>
              </a:pPr>
              <a:t>02.05.2016</a:t>
            </a:fld>
            <a:endParaRPr lang="ru-RU" dirty="0"/>
          </a:p>
        </p:txBody>
      </p:sp>
      <p:sp>
        <p:nvSpPr>
          <p:cNvPr id="8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FC3452-52D2-4EE6-A47A-172737F2736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6A8914-00EF-4B57-AE05-029A8225C290}" type="datetimeFigureOut">
              <a:rPr lang="ru-RU"/>
              <a:pPr>
                <a:defRPr/>
              </a:pPr>
              <a:t>02.05.2016</a:t>
            </a:fld>
            <a:endParaRPr lang="ru-RU" dirty="0"/>
          </a:p>
        </p:txBody>
      </p:sp>
      <p:sp>
        <p:nvSpPr>
          <p:cNvPr id="4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86C0B-ADF7-43CA-8CD3-94A011F4416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47F0A5E-C26E-4BC5-9FA6-740587E1698F}" type="datetimeFigureOut">
              <a:rPr lang="ru-RU"/>
              <a:pPr>
                <a:defRPr/>
              </a:pPr>
              <a:t>02.05.2016</a:t>
            </a:fld>
            <a:endParaRPr lang="ru-RU" dirty="0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442042F-195F-4852-9B36-2268FD70E8A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B9CA13-584C-4714-A3EF-AA78D43898C1}" type="datetimeFigureOut">
              <a:rPr lang="ru-RU"/>
              <a:pPr>
                <a:defRPr/>
              </a:pPr>
              <a:t>02.05.2016</a:t>
            </a:fld>
            <a:endParaRPr lang="ru-RU" dirty="0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8044F-5744-4EF5-A622-94BC4970E65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1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Прямоугольник с одним скругленным углом 10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4022E92-3538-4966-85F0-D8487CE5E9ED}" type="datetimeFigureOut">
              <a:rPr lang="ru-RU"/>
              <a:pPr>
                <a:defRPr/>
              </a:pPr>
              <a:t>02.05.2016</a:t>
            </a:fld>
            <a:endParaRPr lang="ru-RU" dirty="0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54D6787-7AE4-4A88-A5F8-664B760969C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0B86D8-E942-4046-A981-7AFF0DD278D8}" type="datetimeFigureOut">
              <a:rPr lang="ru-RU"/>
              <a:pPr>
                <a:defRPr/>
              </a:pPr>
              <a:t>02.05.2016</a:t>
            </a:fld>
            <a:endParaRPr lang="ru-RU" dirty="0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5223A4-A642-4E9D-AEFE-A24145621FF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1" name="Текст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0ACFC088-8CE1-46FA-A114-EB9BB0496223}" type="datetimeFigureOut">
              <a:rPr lang="ru-RU"/>
              <a:pPr>
                <a:defRPr/>
              </a:pPr>
              <a:t>02.05.2016</a:t>
            </a:fld>
            <a:endParaRPr lang="ru-RU" dirty="0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dirty="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CC0B03E1-EA34-4934-88C5-6E36A9CE78B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7" r:id="rId1"/>
    <p:sldLayoutId id="2147483985" r:id="rId2"/>
    <p:sldLayoutId id="2147483978" r:id="rId3"/>
    <p:sldLayoutId id="2147483979" r:id="rId4"/>
    <p:sldLayoutId id="2147483980" r:id="rId5"/>
    <p:sldLayoutId id="2147483986" r:id="rId6"/>
    <p:sldLayoutId id="2147483981" r:id="rId7"/>
    <p:sldLayoutId id="2147483987" r:id="rId8"/>
    <p:sldLayoutId id="2147483982" r:id="rId9"/>
    <p:sldLayoutId id="2147483983" r:id="rId10"/>
    <p:sldLayoutId id="214748398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  <a:extLst/>
    </p:titleStyle>
    <p:bodyStyle>
      <a:lvl1pPr marL="265113" indent="-265113" algn="l" rtl="0" fontAlgn="base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fontAlgn="base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fontAlgn="base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fontAlgn="base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fontAlgn="base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1" descr="grinimaer_w_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49" y="549274"/>
            <a:ext cx="3008769" cy="3094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3563938" y="549275"/>
            <a:ext cx="5137150" cy="310854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1400" b="1" smtClean="0">
                <a:latin typeface="Times New Roman" pitchFamily="18" charset="0"/>
                <a:cs typeface="Times New Roman" pitchFamily="18" charset="0"/>
              </a:rPr>
              <a:t>Гринимаер Виктор Александрович.</a:t>
            </a: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Родился в пос. Лесном Еткульского р-на Челябинской обл. 29.10.1947г. Учился в школе, работал в сельском хозяйстве, на заводе. Служил в армии (1966-1991). С 1991 года в запасе, трудится в ДОСААФ-РОСТО г. Магнитогорска заместителем председателя городского совета и в городском Центре национальных культур заведующим литературным отделом. Выпустил четыре книги (“От Кия до Магнитки”, “Жребий”, “Шел трамвай”, “Магнитогория”. Составитель четырех сборников (“Магнитка – наш общий дом”, “Медаль за бой, медаль за труд”, “Магнитогорская оборонная”, “Рукопожатие”). Лауреат литературного конкурса им. Константина Нефедьева (2003). 29.10.2004 на областной писательской конференции рекомендован в Союз писателей России. 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3214678" y="4071942"/>
            <a:ext cx="24479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ru-RU" b="1" dirty="0" smtClean="0"/>
              <a:t>"Боевая" операция 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428596" y="5072074"/>
            <a:ext cx="821531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Теперь они, немцы, понуро ходили по своим аккуратным улицам, выстроенных ими сел и городов, по своим ухоженным дворам и домам, где все функционально, все на своем месте. Они готовятся к отъезду в неизвестность, на чужбину. </a:t>
            </a:r>
          </a:p>
        </p:txBody>
      </p:sp>
      <p:pic>
        <p:nvPicPr>
          <p:cNvPr id="3080" name="Picture 8" descr="http://nesiditsa.ru/wp-content/uploads/2012/09/image00313-640x4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571480"/>
            <a:ext cx="6096000" cy="4000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428596" y="4857760"/>
            <a:ext cx="828680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А он, комбриг, которому не суждено будет прославиться в боях, готов выполнить приказ - изгнать стариков, детей, женщин из их домов, посадить их в эшелоны, составленные из товарных вагонов и "телятников", и отправить. Что с ними будет дальше, не должно его беспокоить. Дальше - не его забота. </a:t>
            </a:r>
          </a:p>
        </p:txBody>
      </p:sp>
      <p:pic>
        <p:nvPicPr>
          <p:cNvPr id="2050" name="Picture 2" descr="http://militaryreview.su/uploads/2013/rkka1/konbrig1936-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428604"/>
            <a:ext cx="2436812" cy="4449235"/>
          </a:xfrm>
          <a:prstGeom prst="rect">
            <a:avLst/>
          </a:prstGeom>
          <a:noFill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428604"/>
            <a:ext cx="2152814" cy="1571636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</p:pic>
      <p:pic>
        <p:nvPicPr>
          <p:cNvPr id="2" name="Picture 2" descr="http://f3.s.qip.ru/IisZ0ai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428604"/>
            <a:ext cx="3667439" cy="24812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357158" y="5143512"/>
            <a:ext cx="821537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Его задача: посадить всех поголовно в вагоны и пароходы и проследить их прохождение по территории, вверенной ему республики. И он, комбриг Кривенко, эту задачу выполнит. 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 честью! </a:t>
            </a:r>
          </a:p>
        </p:txBody>
      </p:sp>
      <p:pic>
        <p:nvPicPr>
          <p:cNvPr id="3" name="Picture 4" descr="http://player.myshared.ru/6/542363/data/images/img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500042"/>
            <a:ext cx="4586705" cy="3046825"/>
          </a:xfrm>
          <a:prstGeom prst="rect">
            <a:avLst/>
          </a:prstGeom>
          <a:noFill/>
        </p:spPr>
      </p:pic>
      <p:pic>
        <p:nvPicPr>
          <p:cNvPr id="4" name="Picture 2" descr="http://tvoysaratov.ru/images/upload/thumb/users/5c6eb29739e57fba784b33cf882e896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571480"/>
            <a:ext cx="3077329" cy="3000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428596" y="5072074"/>
            <a:ext cx="828680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Комбригу Кривенко была поставлена конкретная задача: 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"...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операцию по выселению немецкого населения из Автономной Советской Социалистической Республики Немцев Поволжья осуществить с 3 по 20 сентября 1941 года". 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9" y="505489"/>
            <a:ext cx="3459160" cy="3575974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4071942"/>
            <a:ext cx="2091325" cy="1046269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0604" y="500042"/>
            <a:ext cx="4343608" cy="3571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500034" y="5500702"/>
            <a:ext cx="821537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Вместе с приказом, подписанным Лаврентием Павловичем Берия, комбригу была вручена подробная инструкция. В задачу комбрига входило обеспечить безопасность важных объектов, как-то: мостов, железнодорожных станций, фабрик и всего, что может быть подвергнуто диверсионным действиям. </a:t>
            </a:r>
          </a:p>
        </p:txBody>
      </p:sp>
      <p:pic>
        <p:nvPicPr>
          <p:cNvPr id="10248" name="Picture 8" descr="http://i.ytimg.com/vi/H5xYdLqLM2A/hq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7" y="428604"/>
            <a:ext cx="3571899" cy="2678926"/>
          </a:xfrm>
          <a:prstGeom prst="rect">
            <a:avLst/>
          </a:prstGeom>
          <a:noFill/>
        </p:spPr>
      </p:pic>
      <p:pic>
        <p:nvPicPr>
          <p:cNvPr id="10250" name="Picture 10" descr="http://old-saratov.ru/data/upimages/pokr-vokz-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3143248"/>
            <a:ext cx="3690910" cy="2431387"/>
          </a:xfrm>
          <a:prstGeom prst="rect">
            <a:avLst/>
          </a:prstGeom>
          <a:noFill/>
        </p:spPr>
      </p:pic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6" y="428604"/>
            <a:ext cx="4000528" cy="267079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428596" y="5072074"/>
            <a:ext cx="821537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подчинение комбриг получил 7350 красноармейцев и командиров. Кроме охраны перечисленных объектов в обязанности этого войска входило помогать милиции патрулировать населенные пункты. </a:t>
            </a:r>
          </a:p>
        </p:txBody>
      </p:sp>
      <p:pic>
        <p:nvPicPr>
          <p:cNvPr id="27650" name="Picture 2" descr="https://upload.wikimedia.org/wikipedia/commons/thumb/f/f4/Soldaten_rote_armee.jpg/440px-Soldaten_rote_arme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429741"/>
            <a:ext cx="7072362" cy="4709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428596" y="4857760"/>
            <a:ext cx="821537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Местная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милиция была срочно усилена двумя тысячами сотрудников, прикомандированных из других областей. Местные милиционеры стали выполнять вспомогательные функции, особенно те, кто были немцами. Их сначала использовали, а потом уволили из органов и отправили с последними эшелонами. </a:t>
            </a:r>
          </a:p>
        </p:txBody>
      </p:sp>
      <p:pic>
        <p:nvPicPr>
          <p:cNvPr id="26626" name="Picture 2" descr="http://s49.radikal.ru/i124/1305/12/1de04db755d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571480"/>
            <a:ext cx="5715000" cy="426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428596" y="4857760"/>
            <a:ext cx="823439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Комбриг Кривенко, выполняя приказ Наркома НКВД, был подчинен его людям, главным среди которых был старший майор госбезопасности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Наседкин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3аместителями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Наседкина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были нарком НКВД АССР НП майор г.б.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Губин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и начальник СПУ капитан г.б. Ильин. Всеми делами на транспорте заправлял капитан г.б. Потапов. Вот этой четвёрке комбриг и обязан был подчиняться, их решения выполнять. </a:t>
            </a:r>
          </a:p>
        </p:txBody>
      </p:sp>
      <p:pic>
        <p:nvPicPr>
          <p:cNvPr id="9222" name="Picture 6" descr="1942 год. Севастополь. Командиры Красной Армии в дни обороны города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642918"/>
            <a:ext cx="5715000" cy="39052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428596" y="4357694"/>
            <a:ext cx="835824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Теперь всем стало ясно, почему в четверг на улицах появились патрули. 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Из регулярных докладов комбригу было известно, что никаких враждебных действий со стороны населения не наблюдается. Но в воскресенье патрули стали докладывать, что, если в первые два дня их присутствие вызывало только интерес и удивление, то после появления газет с указом, атмосфера стала накаляться, люди проявляют возмущение, хотя многие сдерживают себя, но все недовольны и не согласны с обвинениями. </a:t>
            </a:r>
          </a:p>
        </p:txBody>
      </p:sp>
      <p:pic>
        <p:nvPicPr>
          <p:cNvPr id="8194" name="Picture 2" descr="http://apograf.ru/wp-content/gallery/engels_nemcy/nemc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571480"/>
            <a:ext cx="5333984" cy="36937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428596" y="4929198"/>
            <a:ext cx="828680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Кривенко сам взял в руки газету с Указом и стал вчитываться в него. Комбриг не верил своим глазам - всё, написанное в таком важном документе, было далеко от истины, не соответствовало действительности. Но, привыкший за долгие годы службы, к различным чудесам, он решил, что тут замешаны высокие государственные интересы, разбираться в которых не его, комбрига, дело. К тому же долгие часы политграмоты и конспектирование трудов Вождя напоминали комбригу стиль, которым был излажен Указ.  </a:t>
            </a:r>
          </a:p>
        </p:txBody>
      </p:sp>
      <p:pic>
        <p:nvPicPr>
          <p:cNvPr id="7172" name="Picture 4" descr="http://img.narodna.pravda.com.ua/images/doc/2/7/27093-0050c400312a31cc0xl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452416"/>
            <a:ext cx="6715172" cy="44767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428596" y="4572008"/>
            <a:ext cx="828680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Кривенко знал многих командиров с немецкими фамилиями, да и солдаты нередко служили под его началом. И не помнит он, комбриг, чтобы с ними были какие-то проблемы. Наоборот, ему не раз приходилось ставить в пример остальным бойцам этих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немногослов-ных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вдумчивых ребят, служивших честно и добросовестно, как раньше говорилось - верой и правдой. </a:t>
            </a:r>
          </a:p>
        </p:txBody>
      </p:sp>
      <p:pic>
        <p:nvPicPr>
          <p:cNvPr id="4098" name="Picture 2" descr="http://s51.radikal.ru/i134/1208/09/d371e9ef570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500042"/>
            <a:ext cx="5497493" cy="35719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214546" y="4143380"/>
            <a:ext cx="42862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Екатериненштадтский</a:t>
            </a: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добровольческий полк.</a:t>
            </a:r>
            <a:endParaRPr lang="ru-RU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804</TotalTime>
  <Words>493</Words>
  <Application>Microsoft Office PowerPoint</Application>
  <PresentationFormat>Экран (4:3)</PresentationFormat>
  <Paragraphs>17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Аспект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Системность в работе учителя английского языка</dc:title>
  <dc:creator>Admin</dc:creator>
  <cp:lastModifiedBy>UserWin7</cp:lastModifiedBy>
  <cp:revision>119</cp:revision>
  <dcterms:created xsi:type="dcterms:W3CDTF">2002-10-31T21:31:26Z</dcterms:created>
  <dcterms:modified xsi:type="dcterms:W3CDTF">2016-05-02T13:23:03Z</dcterms:modified>
</cp:coreProperties>
</file>