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62" r:id="rId2"/>
    <p:sldId id="263" r:id="rId3"/>
    <p:sldId id="275" r:id="rId4"/>
    <p:sldId id="276" r:id="rId5"/>
    <p:sldId id="264" r:id="rId6"/>
    <p:sldId id="277" r:id="rId7"/>
    <p:sldId id="278" r:id="rId8"/>
    <p:sldId id="266" r:id="rId9"/>
    <p:sldId id="280" r:id="rId10"/>
    <p:sldId id="271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5C959-C036-4E48-873F-97DD19840EC1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B2334E-9895-4C14-8FF9-DF113AFA5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33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F853-F22F-4ACE-8239-86BAC173173F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AB30-0F26-4956-82F2-A6D53CEF6C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9A26-A3C4-4208-9493-1DBDF60CD60D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A95B-1D02-47E8-BBC1-7B71DAA2C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78D36A-D5A9-449E-86C9-5AD24E541A1A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7D9097-21CA-4F45-95C8-57DE8DABED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4338-DB77-40DC-B9F6-5580DEA0FACA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D09E-6C3C-4E16-AB62-8CB8369F7D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DB7A-6A13-4769-93FF-6AD49BCD360C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DB10-7F18-45B5-8913-75B33191E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D53D-0BC3-45CF-A14B-B6F7259A7ABB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5038-3B88-4436-A8C0-1F3597825D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21103-A8D1-4BE9-89BD-C66AD9E35E02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E5D795-8394-49EB-9923-63BF2FB7EA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EC1C-9684-4D75-BD55-AA1B360ABCB6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0DA4-F1AD-4B97-808B-6B9E098BD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FDF53F-5753-4353-BA63-EFDA4B992730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D5A14A-6AD2-4A56-91B3-D681F617C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5EEC-4EC7-4B43-94B8-83FAF7A8F854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C121-87CC-4820-BBCC-2C464DC0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BC174D-1BA6-434C-B29D-082B5FBCB186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A865E-C2C1-4F12-B162-C9C8F56A0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83" r:id="rId2"/>
    <p:sldLayoutId id="2147483977" r:id="rId3"/>
    <p:sldLayoutId id="2147483978" r:id="rId4"/>
    <p:sldLayoutId id="2147483979" r:id="rId5"/>
    <p:sldLayoutId id="2147483984" r:id="rId6"/>
    <p:sldLayoutId id="2147483980" r:id="rId7"/>
    <p:sldLayoutId id="2147483985" r:id="rId8"/>
    <p:sldLayoutId id="2147483981" r:id="rId9"/>
    <p:sldLayoutId id="214748398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571868" y="1714488"/>
            <a:ext cx="5231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ГЕРОЛЬД БЕЛЬГЕР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500430" y="2500306"/>
            <a:ext cx="4649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 smtClean="0"/>
              <a:t>«НА </a:t>
            </a:r>
            <a:r>
              <a:rPr lang="ru-RU" sz="2400" b="1" dirty="0"/>
              <a:t>СОПКАХ </a:t>
            </a:r>
            <a:r>
              <a:rPr lang="ru-RU" sz="2400" b="1" dirty="0" smtClean="0"/>
              <a:t>МАНЬЧЖУРИИ»</a:t>
            </a:r>
            <a:endParaRPr lang="ru-RU" sz="2400" b="1" dirty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71472" y="4572008"/>
            <a:ext cx="81439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в 1934 г</a:t>
            </a:r>
            <a:r>
              <a:rPr lang="ru-RU" dirty="0" smtClean="0"/>
              <a:t>. Переводчик</a:t>
            </a:r>
            <a:r>
              <a:rPr lang="ru-RU" dirty="0"/>
              <a:t>, </a:t>
            </a:r>
            <a:r>
              <a:rPr lang="ru-RU" dirty="0" smtClean="0"/>
              <a:t>публицист, эссеист</a:t>
            </a:r>
            <a:r>
              <a:rPr lang="ru-RU" dirty="0"/>
              <a:t>, литературный критик, </a:t>
            </a:r>
            <a:r>
              <a:rPr lang="ru-RU" dirty="0" smtClean="0"/>
              <a:t>литературовед. Исследователь </a:t>
            </a:r>
            <a:r>
              <a:rPr lang="ru-RU" dirty="0"/>
              <a:t>литературы российских немцев. Рос</a:t>
            </a:r>
          </a:p>
          <a:p>
            <a:r>
              <a:rPr lang="ru-RU" dirty="0"/>
              <a:t>в казахском ауле на берегу </a:t>
            </a:r>
            <a:r>
              <a:rPr lang="ru-RU" dirty="0" smtClean="0"/>
              <a:t>Есиля. Пишет </a:t>
            </a:r>
            <a:r>
              <a:rPr lang="ru-RU" dirty="0"/>
              <a:t>на трёх </a:t>
            </a:r>
            <a:r>
              <a:rPr lang="ru-RU" dirty="0" smtClean="0"/>
              <a:t>языках. Автор </a:t>
            </a:r>
            <a:r>
              <a:rPr lang="ru-RU" dirty="0"/>
              <a:t>50 книг и 1800 публикаций на русском, </a:t>
            </a:r>
            <a:r>
              <a:rPr lang="ru-RU" dirty="0" smtClean="0"/>
              <a:t>казахском, немецком </a:t>
            </a:r>
            <a:r>
              <a:rPr lang="ru-RU" dirty="0"/>
              <a:t>языках</a:t>
            </a:r>
            <a:r>
              <a:rPr lang="ru-RU" dirty="0" smtClean="0"/>
              <a:t>. </a:t>
            </a:r>
            <a:r>
              <a:rPr lang="ru-RU" dirty="0"/>
              <a:t>Живёт и</a:t>
            </a:r>
          </a:p>
          <a:p>
            <a:r>
              <a:rPr lang="ru-RU" dirty="0"/>
              <a:t>работает в </a:t>
            </a:r>
            <a:r>
              <a:rPr lang="ru-RU" dirty="0" err="1" smtClean="0"/>
              <a:t>Алматы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D:\Папка Валеры\modern\h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7" y="724834"/>
            <a:ext cx="2684839" cy="378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4714884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В самых </a:t>
            </a:r>
            <a:r>
              <a:rPr lang="ru-RU" sz="2000" dirty="0"/>
              <a:t>высоких верхах вождей было решено, что одноразовое </a:t>
            </a:r>
            <a:r>
              <a:rPr lang="ru-RU" sz="2000" dirty="0" smtClean="0"/>
              <a:t>выселение несчастных </a:t>
            </a:r>
            <a:r>
              <a:rPr lang="ru-RU" sz="2000" dirty="0"/>
              <a:t>– мало. Добить людей можно лишь двойной, тройной депортацией. </a:t>
            </a:r>
            <a:r>
              <a:rPr lang="ru-RU" sz="2000" dirty="0" smtClean="0"/>
              <a:t>Пусть знают </a:t>
            </a:r>
            <a:r>
              <a:rPr lang="ru-RU" sz="2000" dirty="0"/>
              <a:t>до седьмого поколения, </a:t>
            </a:r>
            <a:r>
              <a:rPr lang="ru-RU" sz="2000" dirty="0" smtClean="0"/>
              <a:t>что такое </a:t>
            </a:r>
            <a:r>
              <a:rPr lang="ru-RU" sz="2000" dirty="0"/>
              <a:t>подлинная большевистская кара. </a:t>
            </a:r>
          </a:p>
        </p:txBody>
      </p:sp>
      <p:pic>
        <p:nvPicPr>
          <p:cNvPr id="2050" name="Picture 2" descr="http://refdb.ru/images/1473/2944731/34fccc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3557580" cy="439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4572008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И</a:t>
            </a:r>
            <a:r>
              <a:rPr lang="ru-RU" sz="2000" dirty="0"/>
              <a:t>, отлучив насильно </a:t>
            </a:r>
            <a:r>
              <a:rPr lang="ru-RU" sz="2000" dirty="0" smtClean="0"/>
              <a:t>детей от матерей, погнали </a:t>
            </a:r>
            <a:r>
              <a:rPr lang="ru-RU" sz="2000" dirty="0"/>
              <a:t>несчастных</a:t>
            </a:r>
          </a:p>
          <a:p>
            <a:r>
              <a:rPr lang="ru-RU" sz="2000" dirty="0"/>
              <a:t>немок – женщин и девушек в те же лагеря, в шахты, на каменный карьер, </a:t>
            </a:r>
            <a:r>
              <a:rPr lang="ru-RU" sz="2000" dirty="0" smtClean="0"/>
              <a:t>на прокладку </a:t>
            </a:r>
            <a:r>
              <a:rPr lang="ru-RU" sz="2000" dirty="0"/>
              <a:t>дорог, на секретные военные участки, в рыболовецкие артели </a:t>
            </a:r>
            <a:r>
              <a:rPr lang="ru-RU" sz="2000" dirty="0" smtClean="0"/>
              <a:t>на безлюдные</a:t>
            </a:r>
            <a:r>
              <a:rPr lang="ru-RU" sz="2000" dirty="0"/>
              <a:t>, дикие острова.</a:t>
            </a:r>
          </a:p>
        </p:txBody>
      </p:sp>
      <p:pic>
        <p:nvPicPr>
          <p:cNvPr id="3" name="Picture 2" descr="D:\Папка Валеры\modern\4420f61f0ca613e06cdff8fe3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1" y="517900"/>
            <a:ext cx="4857784" cy="3982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4929198"/>
            <a:ext cx="7572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/>
              <a:t>И обрушился на немецкие города и сёла Поволжья с чёрной вестью чёрный четверг </a:t>
            </a:r>
            <a:r>
              <a:rPr lang="ru-RU" sz="2000" dirty="0" smtClean="0"/>
              <a:t>– 28 </a:t>
            </a:r>
            <a:r>
              <a:rPr lang="ru-RU" sz="2000" dirty="0"/>
              <a:t>августа 1941 года. </a:t>
            </a:r>
          </a:p>
        </p:txBody>
      </p:sp>
      <p:pic>
        <p:nvPicPr>
          <p:cNvPr id="9218" name="Picture 2" descr="http://rusdeutsch.ru/image/history/Glava6/%D0%90%D0%A1%D0%A1%D0%A0%20%D0%BD%D0%B5%D0%BC%D1%86%D0%B5%D0%B2%20%D0%9F%D0%BE%D0%B2%D0%BE%D0%BB%D0%B6%D1%8C%D1%8F%20%D0%B2%201920-%D0%B5%20%D0%B3%D0%B3.%20%D0%9F%D0%BE%D0%BB%D0%B8%D1%82%D0%B8%D0%BA%D0%BE-%D0%B0%D0%B4%D0%BC%D0%B8%D0%BD%D0%B8%D1%81%D1%82%D1%80%D0%B0%D1%82%D0%B8%D0%B2%D0%BD%D0%B0%D1%8F%20%D0%BA%D0%B0%D1%80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5577408" cy="445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5214950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Чёрным </a:t>
            </a:r>
            <a:r>
              <a:rPr lang="ru-RU" sz="2000" dirty="0"/>
              <a:t>смерчем кружились по Энгельсу смутные слухи, но</a:t>
            </a:r>
          </a:p>
          <a:p>
            <a:r>
              <a:rPr lang="ru-RU" sz="2000" dirty="0"/>
              <a:t>никто толком ничего не знал. </a:t>
            </a:r>
          </a:p>
        </p:txBody>
      </p:sp>
      <p:pic>
        <p:nvPicPr>
          <p:cNvPr id="8196" name="Picture 4" descr="nemcy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32457"/>
            <a:ext cx="7119934" cy="453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4500570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Два дня спустя, в </a:t>
            </a:r>
            <a:r>
              <a:rPr lang="ru-RU" sz="2000" dirty="0"/>
              <a:t>субботу, у входа в радиокомитет </a:t>
            </a:r>
            <a:r>
              <a:rPr lang="ru-RU" sz="2000" dirty="0" smtClean="0"/>
              <a:t>Эдика встретили </a:t>
            </a:r>
            <a:r>
              <a:rPr lang="ru-RU" sz="2000" dirty="0"/>
              <a:t>озабоченные </a:t>
            </a:r>
            <a:r>
              <a:rPr lang="ru-RU" sz="2000" dirty="0" err="1"/>
              <a:t>энкавэдэшники</a:t>
            </a:r>
            <a:r>
              <a:rPr lang="ru-RU" sz="2000" dirty="0"/>
              <a:t>. Сотрудников-немцев проверяли особенно придирчиво. Было объявлено, что передач на немецком языке отныне не будет.</a:t>
            </a:r>
          </a:p>
        </p:txBody>
      </p:sp>
      <p:pic>
        <p:nvPicPr>
          <p:cNvPr id="7174" name="Picture 6" descr="http://img-fotki.yandex.ru/get/5013/46842307.1/0_60fd5_d72d2d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2928918" cy="3905224"/>
          </a:xfrm>
          <a:prstGeom prst="rect">
            <a:avLst/>
          </a:prstGeom>
          <a:noFill/>
        </p:spPr>
      </p:pic>
      <p:pic>
        <p:nvPicPr>
          <p:cNvPr id="8194" name="Picture 2" descr="http://wolgadeutsche.ru/lexikon/img/Schmal_1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14356"/>
            <a:ext cx="1857388" cy="351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507207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/>
              <a:t>Неподалеку у киоска толпились возбуждённые люди. Газеты «Большевик» </a:t>
            </a:r>
            <a:r>
              <a:rPr lang="ru-RU" sz="2000" dirty="0" smtClean="0"/>
              <a:t>раскупались </a:t>
            </a:r>
            <a:r>
              <a:rPr lang="ru-RU" sz="2000" dirty="0"/>
              <a:t>мгновенно. В мирной, </a:t>
            </a:r>
            <a:r>
              <a:rPr lang="ru-RU" sz="2000" dirty="0" smtClean="0"/>
              <a:t>уютной автономии </a:t>
            </a:r>
            <a:r>
              <a:rPr lang="ru-RU" sz="2000" dirty="0"/>
              <a:t>чёрной </a:t>
            </a:r>
            <a:r>
              <a:rPr lang="ru-RU" sz="2000" dirty="0" smtClean="0"/>
              <a:t>бомбой взорвался </a:t>
            </a:r>
            <a:r>
              <a:rPr lang="ru-RU" sz="2000" dirty="0"/>
              <a:t>чёрный указ. </a:t>
            </a:r>
          </a:p>
        </p:txBody>
      </p:sp>
      <p:pic>
        <p:nvPicPr>
          <p:cNvPr id="5124" name="Picture 4" descr="D:\Папка Валеры\modern\8007adeb-5dc4-4e5d-a6b1-c3e7834bf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57166"/>
            <a:ext cx="4167190" cy="4733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40" y="4643446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Каждое </a:t>
            </a:r>
            <a:r>
              <a:rPr lang="ru-RU" sz="2000" dirty="0"/>
              <a:t>слово указа сражало наповал. «По достоверным</a:t>
            </a:r>
          </a:p>
          <a:p>
            <a:r>
              <a:rPr lang="ru-RU" sz="2000" dirty="0"/>
              <a:t>данным, полученным военными властями, среди немецкого населения, </a:t>
            </a:r>
            <a:r>
              <a:rPr lang="ru-RU" sz="2000" dirty="0" smtClean="0"/>
              <a:t>проживающего в </a:t>
            </a:r>
            <a:r>
              <a:rPr lang="ru-RU" sz="2000" dirty="0"/>
              <a:t>районах Поволжья, имеются тысячи и десятки тысяч диверсантов и </a:t>
            </a:r>
            <a:r>
              <a:rPr lang="ru-RU" sz="2000" dirty="0" smtClean="0"/>
              <a:t>шпионов, которые </a:t>
            </a:r>
            <a:r>
              <a:rPr lang="ru-RU" sz="2000" dirty="0"/>
              <a:t>по сигналу, данному из Германии, должны произвести взрывы в </a:t>
            </a:r>
            <a:r>
              <a:rPr lang="ru-RU" sz="2000" dirty="0" smtClean="0"/>
              <a:t>районах, заселённых </a:t>
            </a:r>
            <a:r>
              <a:rPr lang="ru-RU" sz="2000" dirty="0"/>
              <a:t>немцами Поволжья». </a:t>
            </a:r>
          </a:p>
        </p:txBody>
      </p:sp>
      <p:pic>
        <p:nvPicPr>
          <p:cNvPr id="5122" name="Picture 2" descr="'Моя линия фронта'. Город Энгельс в годы Великой Отечественной войны (1941-1945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6119802" cy="407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643446"/>
            <a:ext cx="839080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Недоумение </a:t>
            </a:r>
            <a:r>
              <a:rPr lang="ru-RU" sz="2000" dirty="0"/>
              <a:t>застыло в глазах трёхлетних малышей и восьмидесятилетних </a:t>
            </a:r>
            <a:r>
              <a:rPr lang="ru-RU" sz="2000" dirty="0" smtClean="0"/>
              <a:t>старцев. Кто </a:t>
            </a:r>
            <a:r>
              <a:rPr lang="ru-RU" sz="2000" dirty="0"/>
              <a:t>диверсант? Кто шпион? Где они, десятки тысяч? Какой сигнал? Какие </a:t>
            </a:r>
            <a:r>
              <a:rPr lang="ru-RU" sz="2000" dirty="0" smtClean="0"/>
              <a:t>взрывы? Ложь</a:t>
            </a:r>
            <a:r>
              <a:rPr lang="ru-RU" sz="2000" dirty="0"/>
              <a:t>. Всё ложь. Большая большевистская ложь в лживой газете «Большевик».</a:t>
            </a:r>
          </a:p>
          <a:p>
            <a:pPr algn="ctr"/>
            <a:endParaRPr lang="ru-RU" dirty="0"/>
          </a:p>
        </p:txBody>
      </p:sp>
      <p:pic>
        <p:nvPicPr>
          <p:cNvPr id="4100" name="Picture 4" descr="http://i1.ytimg.com/vi/AztI3eDNRCw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14356"/>
            <a:ext cx="533403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4786322"/>
            <a:ext cx="84296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/>
              <a:t>В синих сентябрьских сумерках под открытым небом, в степи, в </a:t>
            </a:r>
            <a:r>
              <a:rPr lang="ru-RU" sz="2000" dirty="0" smtClean="0"/>
              <a:t>томительном ожидании </a:t>
            </a:r>
            <a:r>
              <a:rPr lang="ru-RU" sz="2000" dirty="0"/>
              <a:t>эшелона навсегда прощались безутешные Эдуард и </a:t>
            </a:r>
            <a:r>
              <a:rPr lang="ru-RU" sz="2000" dirty="0" err="1" smtClean="0"/>
              <a:t>Эмилия</a:t>
            </a:r>
            <a:r>
              <a:rPr lang="ru-RU" sz="2000" dirty="0" smtClean="0"/>
              <a:t>.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3076" name="Picture 4" descr="http://activeteam.com.ua/active/a99/inet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383360"/>
            <a:ext cx="6252725" cy="440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4786322"/>
            <a:ext cx="84296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Горе </a:t>
            </a:r>
            <a:r>
              <a:rPr lang="ru-RU" sz="2000" dirty="0"/>
              <a:t>лишило их речи. Они стояли в обнимку в стороне от скопища людей </a:t>
            </a:r>
            <a:r>
              <a:rPr lang="ru-RU" sz="2000" dirty="0" smtClean="0"/>
              <a:t>у железнодорожного </a:t>
            </a:r>
            <a:r>
              <a:rPr lang="ru-RU" sz="2000" dirty="0"/>
              <a:t>полотна. Со степей налетал временами неприкаянный ветер. Пахло сырью и нежитью. </a:t>
            </a:r>
            <a:r>
              <a:rPr lang="ru-RU" sz="2000" dirty="0" smtClean="0"/>
              <a:t>Дивные звуки </a:t>
            </a:r>
            <a:r>
              <a:rPr lang="ru-RU" sz="2000" dirty="0"/>
              <a:t>вальса «На сопках Маньчжурии» угасли.</a:t>
            </a:r>
          </a:p>
          <a:p>
            <a:endParaRPr lang="ru-RU" dirty="0"/>
          </a:p>
        </p:txBody>
      </p:sp>
      <p:pic>
        <p:nvPicPr>
          <p:cNvPr id="23558" name="Picture 6" descr="http://go4.imgsmail.ru/imgpreview?key=2c726fce413b919a&amp;mb=imgdb_preview_1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929222" cy="430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996</TotalTime>
  <Words>389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Системность в работе учителя английского языка</dc:title>
  <dc:creator>Admin</dc:creator>
  <cp:lastModifiedBy>UserWin7</cp:lastModifiedBy>
  <cp:revision>127</cp:revision>
  <dcterms:created xsi:type="dcterms:W3CDTF">2002-10-31T21:31:26Z</dcterms:created>
  <dcterms:modified xsi:type="dcterms:W3CDTF">2016-05-02T13:23:43Z</dcterms:modified>
</cp:coreProperties>
</file>