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/>
    </a:defPPr>
    <a:lvl1pPr marL="0" algn="l">
      <a:defRPr sz="1800">
        <a:solidFill>
          <a:schemeClr val="tx1"/>
        </a:solidFill>
        <a:latin typeface="+mn-lt"/>
      </a:defRPr>
    </a:lvl1pPr>
    <a:lvl2pPr marL="457200" algn="l">
      <a:defRPr sz="1800">
        <a:solidFill>
          <a:schemeClr val="tx1"/>
        </a:solidFill>
        <a:latin typeface="+mn-lt"/>
      </a:defRPr>
    </a:lvl2pPr>
    <a:lvl3pPr marL="914400" algn="l">
      <a:defRPr sz="1800">
        <a:solidFill>
          <a:schemeClr val="tx1"/>
        </a:solidFill>
        <a:latin typeface="+mn-lt"/>
      </a:defRPr>
    </a:lvl3pPr>
    <a:lvl4pPr marL="1371600" algn="l">
      <a:defRPr sz="1800">
        <a:solidFill>
          <a:schemeClr val="tx1"/>
        </a:solidFill>
        <a:latin typeface="+mn-lt"/>
      </a:defRPr>
    </a:lvl4pPr>
    <a:lvl5pPr marL="1828800" algn="l">
      <a:defRPr sz="1800">
        <a:solidFill>
          <a:schemeClr val="tx1"/>
        </a:solidFill>
        <a:latin typeface="+mn-lt"/>
      </a:defRPr>
    </a:lvl5pPr>
    <a:lvl6pPr marL="2286000" algn="l">
      <a:defRPr sz="1800">
        <a:solidFill>
          <a:schemeClr val="tx1"/>
        </a:solidFill>
        <a:latin typeface="+mn-lt"/>
      </a:defRPr>
    </a:lvl6pPr>
    <a:lvl7pPr marL="2743200" algn="l">
      <a:defRPr sz="1800">
        <a:solidFill>
          <a:schemeClr val="tx1"/>
        </a:solidFill>
        <a:latin typeface="+mn-lt"/>
      </a:defRPr>
    </a:lvl7pPr>
    <a:lvl8pPr marL="3200400" algn="l">
      <a:defRPr sz="1800">
        <a:solidFill>
          <a:schemeClr val="tx1"/>
        </a:solidFill>
        <a:latin typeface="+mn-lt"/>
      </a:defRPr>
    </a:lvl8pPr>
    <a:lvl9pPr marL="3657600" algn="l">
      <a:defRPr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Заметки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08400" y="1267200"/>
            <a:ext cx="8056800" cy="3020400"/>
          </a:xfrm>
        </p:spPr>
        <p:txBody>
          <a:bodyPr anchor="b"/>
          <a:lstStyle>
            <a:lvl1pPr algn="l">
              <a:defRPr sz="6000"/>
            </a:lvl1pPr>
          </a:lstStyle>
          <a:p>
            <a:pPr lvl="0">
              <a:defRPr/>
            </a:pPr>
            <a:r>
              <a:rPr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rPr/>
              <a:pPr lvl="0">
                <a:defRPr/>
              </a:pPr>
              <a:t>3/27/2014</a:t>
            </a:fld>
            <a:r>
              <a:rPr/>
              <a:t>27.03.201422.04.201423.04.201424.06.2014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rPr/>
              <a:pPr lvl="0"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rPr/>
              <a:pPr lvl="0">
                <a:defRPr/>
              </a:pPr>
              <a:t>3/27/2014</a:t>
            </a:fld>
            <a:r>
              <a:rPr/>
              <a:t>27.03.201422.04.201423.04.201424.06.2014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rPr/>
              <a:pPr lvl="0"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rPr/>
              <a:pPr lvl="0">
                <a:defRPr/>
              </a:pPr>
              <a:t>3/27/2014</a:t>
            </a:fld>
            <a:r>
              <a:rPr/>
              <a:t>27.03.201422.04.201423.04.201424.06.2014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rPr/>
              <a:pPr lvl="0"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rPr/>
              <a:pPr lvl="0">
                <a:defRPr/>
              </a:pPr>
              <a:t>3/27/2014</a:t>
            </a:fld>
            <a:r>
              <a:rPr/>
              <a:t>27.03.201422.04.201423.04.201424.06.2014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rPr/>
              <a:pPr lvl="0"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64000" y="1191600"/>
            <a:ext cx="6904800" cy="1724400"/>
          </a:xfrm>
        </p:spPr>
        <p:txBody>
          <a:bodyPr anchor="b"/>
          <a:lstStyle>
            <a:lvl1pPr algn="r">
              <a:defRPr sz="5400"/>
            </a:lvl1pPr>
          </a:lstStyle>
          <a:p>
            <a:pPr lvl="0"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24000" y="3888000"/>
            <a:ext cx="4896000" cy="2419200"/>
          </a:xfrm>
        </p:spPr>
        <p:txBody>
          <a:bodyPr/>
          <a:lstStyle>
            <a:lvl1pPr marL="0" indent="0" algn="r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rPr/>
              <a:pPr lvl="0">
                <a:defRPr/>
              </a:pPr>
              <a:t>3/27/2014</a:t>
            </a:fld>
            <a:r>
              <a:rPr/>
              <a:t>27.03.201422.04.201423.04.201424.06.2014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rPr/>
              <a:pPr lvl="0"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rPr/>
              <a:pPr lvl="0">
                <a:defRPr/>
              </a:pPr>
              <a:t>3/27/2014</a:t>
            </a:fld>
            <a:r>
              <a:rPr/>
              <a:t>27.03.201422.04.201423.04.201424.06.2014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rPr/>
              <a:pPr lvl="0"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rPr/>
              <a:pPr lvl="0">
                <a:defRPr/>
              </a:pPr>
              <a:t>3/27/2014</a:t>
            </a:fld>
            <a:r>
              <a:rPr/>
              <a:t>27.03.201422.04.201423.04.201424.06.2014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rPr/>
              <a:pPr lvl="0"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rPr/>
              <a:pPr lvl="0">
                <a:defRPr/>
              </a:pPr>
              <a:t>3/27/2014</a:t>
            </a:fld>
            <a:r>
              <a:rPr/>
              <a:t>27.03.201422.04.201423.04.201424.06.2014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rPr/>
              <a:pPr lvl="0"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rPr/>
              <a:pPr lvl="0">
                <a:defRPr/>
              </a:pPr>
              <a:t>3/27/2014</a:t>
            </a:fld>
            <a:r>
              <a:rPr/>
              <a:t>27.03.201422.04.201423.04.201424.06.2014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rPr/>
              <a:pPr lvl="0"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rPr/>
              <a:pPr lvl="0">
                <a:defRPr/>
              </a:pPr>
              <a:t>3/27/2014</a:t>
            </a:fld>
            <a:r>
              <a:rPr/>
              <a:t>27.03.201422.04.201423.04.201424.06.2014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rPr/>
              <a:pPr lvl="0"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rPr/>
              <a:pPr lvl="0">
                <a:defRPr/>
              </a:pPr>
              <a:t>3/27/2014</a:t>
            </a:fld>
            <a:r>
              <a:rPr/>
              <a:t>27.03.201422.04.201423.04.201424.06.2014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rPr/>
              <a:pPr lvl="0"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EC678CE-9857-4734-9115-53321CEB7787}" type="datetimeFigureOut">
              <a:rPr/>
              <a:pPr lvl="0">
                <a:defRPr/>
              </a:pPr>
              <a:t>3/27/2014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6CDD1976-51C9-48F4-BEB0-96D15CEC5AE6}" type="slidenum">
              <a:rPr/>
              <a:pPr lvl="0"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/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</a:defRPr>
      </a:lvl1pPr>
      <a:lvl2pPr marL="685800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5pPr>
      <a:lvl6pPr marL="25146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6pPr>
      <a:lvl7pPr marL="29718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7pPr>
      <a:lvl8pPr marL="34290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8pPr>
      <a:lvl9pPr marL="3886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>
        <a:defRPr sz="1800">
          <a:solidFill>
            <a:schemeClr val="tx1"/>
          </a:solidFill>
          <a:latin typeface="+mn-lt"/>
        </a:defRPr>
      </a:lvl1pPr>
      <a:lvl2pPr marL="457200" algn="l">
        <a:defRPr sz="1800">
          <a:solidFill>
            <a:schemeClr val="tx1"/>
          </a:solidFill>
          <a:latin typeface="+mn-lt"/>
        </a:defRPr>
      </a:lvl2pPr>
      <a:lvl3pPr marL="914400" algn="l">
        <a:defRPr sz="1800">
          <a:solidFill>
            <a:schemeClr val="tx1"/>
          </a:solidFill>
          <a:latin typeface="+mn-lt"/>
        </a:defRPr>
      </a:lvl3pPr>
      <a:lvl4pPr marL="1371600" algn="l">
        <a:defRPr sz="1800">
          <a:solidFill>
            <a:schemeClr val="tx1"/>
          </a:solidFill>
          <a:latin typeface="+mn-lt"/>
        </a:defRPr>
      </a:lvl4pPr>
      <a:lvl5pPr marL="1828800" algn="l">
        <a:defRPr sz="1800">
          <a:solidFill>
            <a:schemeClr val="tx1"/>
          </a:solidFill>
          <a:latin typeface="+mn-lt"/>
        </a:defRPr>
      </a:lvl5pPr>
      <a:lvl6pPr marL="2286000" algn="l">
        <a:defRPr sz="1800">
          <a:solidFill>
            <a:schemeClr val="tx1"/>
          </a:solidFill>
          <a:latin typeface="+mn-lt"/>
        </a:defRPr>
      </a:lvl6pPr>
      <a:lvl7pPr marL="2743200" algn="l">
        <a:defRPr sz="1800">
          <a:solidFill>
            <a:schemeClr val="tx1"/>
          </a:solidFill>
          <a:latin typeface="+mn-lt"/>
        </a:defRPr>
      </a:lvl7pPr>
      <a:lvl8pPr marL="3200400" algn="l">
        <a:defRPr sz="1800">
          <a:solidFill>
            <a:schemeClr val="tx1"/>
          </a:solidFill>
          <a:latin typeface="+mn-lt"/>
        </a:defRPr>
      </a:lvl8pPr>
      <a:lvl9pPr marL="3657600" algn="l">
        <a:defRPr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8992" y="5214950"/>
            <a:ext cx="5572164" cy="1285884"/>
          </a:xfrm>
        </p:spPr>
        <p:txBody>
          <a:bodyPr anchor="b"/>
          <a:lstStyle>
            <a:lvl1pPr algn="l">
              <a:defRPr sz="6000"/>
            </a:lvl1pPr>
          </a:lstStyle>
          <a:p>
            <a:pPr>
              <a:defRPr/>
            </a:pPr>
            <a:endParaRPr/>
          </a:p>
          <a:p>
            <a:pPr>
              <a:defRPr/>
            </a:pPr>
            <a:r>
              <a:rPr lang="ru-RU" sz="2000" b="0" i="0" u="none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"</a:t>
            </a:r>
            <a:r>
              <a:rPr sz="2000" b="0" i="0" u="none" smtClean="0">
                <a:latin typeface="Times New Roman" pitchFamily="18" charset="0"/>
                <a:ea typeface="Times New Roman"/>
                <a:cs typeface="Times New Roman" pitchFamily="18" charset="0"/>
              </a:rPr>
              <a:t>Моя </a:t>
            </a:r>
            <a:r>
              <a:rPr sz="2000" b="0" i="0" u="none">
                <a:latin typeface="Times New Roman" pitchFamily="18" charset="0"/>
                <a:ea typeface="Times New Roman"/>
                <a:cs typeface="Times New Roman" pitchFamily="18" charset="0"/>
              </a:rPr>
              <a:t>жизнь резко </a:t>
            </a:r>
            <a:r>
              <a:rPr sz="2000" b="0" i="0" u="none" smtClean="0">
                <a:latin typeface="Times New Roman" pitchFamily="18" charset="0"/>
                <a:ea typeface="Times New Roman"/>
                <a:cs typeface="Times New Roman" pitchFamily="18" charset="0"/>
              </a:rPr>
              <a:t>изменилась</a:t>
            </a:r>
            <a:r>
              <a:rPr lang="ru-RU" sz="2000" b="0" i="0" u="none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"</a:t>
            </a:r>
            <a:endParaRPr sz="2000" b="0" i="0" u="none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Текст 4294967295"/>
          <p:cNvSpPr>
            <a:spLocks noGrp="1"/>
          </p:cNvSpPr>
          <p:nvPr>
            <p:ph type="body" idx="1"/>
          </p:nvPr>
        </p:nvSpPr>
        <p:spPr>
          <a:xfrm>
            <a:off x="3915595" y="6261478"/>
            <a:ext cx="4904402" cy="45720"/>
          </a:xfrm>
        </p:spPr>
        <p:txBody>
          <a:bodyPr/>
          <a:lstStyle>
            <a:lvl1pPr marL="0" indent="0" algn="r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endParaRPr/>
          </a:p>
          <a:p>
            <a:pPr>
              <a:defRPr/>
            </a:pPr>
            <a:endParaRPr sz="1200" b="0" i="0" u="none">
              <a:latin typeface="Times New Roman"/>
              <a:ea typeface="Times New Roman"/>
            </a:endParaRPr>
          </a:p>
        </p:txBody>
      </p:sp>
      <p:sp>
        <p:nvSpPr>
          <p:cNvPr id="4" name="Shape 4294967295"/>
          <p:cNvSpPr>
            <a:spLocks noGrp="1"/>
          </p:cNvSpPr>
          <p:nvPr>
            <p:ph type="body" idx="1"/>
          </p:nvPr>
        </p:nvSpPr>
        <p:spPr>
          <a:xfrm>
            <a:off x="3929163" y="1164913"/>
            <a:ext cx="1718251" cy="5142285"/>
          </a:xfrm>
        </p:spPr>
        <p:txBody>
          <a:bodyPr/>
          <a:lstStyle>
            <a:lvl1pPr marL="0" indent="0" algn="r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endParaRPr/>
          </a:p>
          <a:p>
            <a:pPr>
              <a:defRPr/>
            </a:pPr>
            <a:endParaRPr sz="1200" b="0" i="0" u="none">
              <a:latin typeface="Times New Roman"/>
              <a:ea typeface="Times New Roman"/>
            </a:endParaRPr>
          </a:p>
        </p:txBody>
      </p:sp>
      <p:pic>
        <p:nvPicPr>
          <p:cNvPr id="5" name="Рисунок 4294967295"/>
          <p:cNvPicPr/>
          <p:nvPr/>
        </p:nvPicPr>
        <p:blipFill>
          <a:blip r:embed="rId4"/>
          <a:stretch/>
        </p:blipFill>
        <p:spPr bwMode="auto">
          <a:xfrm>
            <a:off x="428596" y="1285860"/>
            <a:ext cx="2786082" cy="3658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4678" y="714356"/>
            <a:ext cx="59293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/>
                <a:ea typeface="Times New Roman"/>
              </a:rPr>
              <a:t>Маурер</a:t>
            </a:r>
            <a:r>
              <a:rPr lang="ru-RU" dirty="0" smtClean="0">
                <a:latin typeface="Times New Roman"/>
                <a:ea typeface="Times New Roman"/>
              </a:rPr>
              <a:t> Елена Германовна (</a:t>
            </a:r>
            <a:r>
              <a:rPr lang="ru-RU" dirty="0" err="1" smtClean="0">
                <a:latin typeface="Times New Roman"/>
                <a:ea typeface="Times New Roman"/>
              </a:rPr>
              <a:t>Elena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Maurer</a:t>
            </a:r>
            <a:r>
              <a:rPr lang="ru-RU" dirty="0" smtClean="0">
                <a:latin typeface="Times New Roman"/>
                <a:ea typeface="Times New Roman"/>
              </a:rPr>
              <a:t>), родилась 11 декабря 1936 г. в Саратове в семье поволжских немцев.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В сентябре 1941 г. депортирована вместе с родителями в деревню Укроп </a:t>
            </a:r>
            <a:r>
              <a:rPr lang="ru-RU" dirty="0" err="1" smtClean="0">
                <a:latin typeface="Times New Roman"/>
                <a:ea typeface="Times New Roman"/>
              </a:rPr>
              <a:t>Легостаевского</a:t>
            </a:r>
            <a:r>
              <a:rPr lang="ru-RU" dirty="0" smtClean="0">
                <a:latin typeface="Times New Roman"/>
                <a:ea typeface="Times New Roman"/>
              </a:rPr>
              <a:t> района Новосибирской области. С сентября 1948 г. по сентябрь 1992 г. проживала в г. Новосибирске. Там же окончила среднюю школу в 1954 году и Новосибирский инженерно-строительный институт - в 1959 году. С 1963 г. по 1990 г. работала в Новосибирском инженерно-строительном институте. Начинала работать в должности ассистента кафедры строительной механики. В 1971-1974 гг. - очная аспирантура. Диссертацию на звание кандидата технических наук защищала на Учёном Совете института. Учёной степени не имеет. Последняя должность - старший преподаватель кафедры теоретической механики НИСИ. Награждена медалью «Ветеран труда». С 1992 г. проживает в Германии, г. Карлсруэ.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1659782"/>
          </a:xfrm>
        </p:spPr>
        <p:txBody>
          <a:bodyPr anchor="b"/>
          <a:lstStyle>
            <a:lvl1pPr algn="l">
              <a:defRPr sz="6000"/>
            </a:lvl1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2200" b="0" i="0" u="none">
                <a:latin typeface="Times New Roman"/>
                <a:ea typeface="Times New Roman"/>
              </a:rPr>
              <a:t>В октябре 1942 года был мобилизован в трудармию Жоржик. Бабушка срочно сшила ему на своей швейной машинке «Singer“ рабочую одежду, фуфайку и стежёные брюки, верх - из чехла для перины, подкладка - из скатерти. Брату моему в то время не исполнилось и шестнадцати лет, и он учился в седьмом классе в </a:t>
            </a:r>
            <a:r>
              <a:rPr sz="2200" b="0" i="0" u="none" smtClean="0">
                <a:latin typeface="Times New Roman"/>
                <a:ea typeface="Times New Roman"/>
              </a:rPr>
              <a:t>школе</a:t>
            </a:r>
            <a:r>
              <a:rPr lang="ru-RU" sz="2200" b="0" i="0" u="none" dirty="0" smtClean="0">
                <a:latin typeface="Times New Roman"/>
                <a:ea typeface="Times New Roman"/>
              </a:rPr>
              <a:t>.</a:t>
            </a:r>
            <a:endParaRPr sz="2200" b="0" i="0" u="none">
              <a:latin typeface="Times New Roman"/>
              <a:ea typeface="Times New Roman"/>
            </a:endParaRPr>
          </a:p>
        </p:txBody>
      </p:sp>
      <p:pic>
        <p:nvPicPr>
          <p:cNvPr id="3" name="Рисунок 4294967295"/>
          <p:cNvPicPr/>
          <p:nvPr/>
        </p:nvPicPr>
        <p:blipFill>
          <a:blip r:embed="rId4"/>
          <a:stretch/>
        </p:blipFill>
        <p:spPr bwMode="auto">
          <a:xfrm>
            <a:off x="1785918" y="2285992"/>
            <a:ext cx="4929222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400" y="341420"/>
            <a:ext cx="8056800" cy="2770908"/>
          </a:xfrm>
        </p:spPr>
        <p:txBody>
          <a:bodyPr anchor="b"/>
          <a:lstStyle>
            <a:lvl1pPr algn="l">
              <a:defRPr sz="6000"/>
            </a:lvl1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2400" b="0" i="0" u="none">
                <a:latin typeface="Times New Roman"/>
                <a:ea typeface="Times New Roman"/>
              </a:rPr>
              <a:t>Мы все трое молча смотрели на его удаляющуюся фигуру, потом мама вдруг тихо произнесла: «Он ни разу так и не оглянулся.» Будто чувствовала она, что видит сына в последний раз. Жоржик пропал без вести в трудармии на Урале в мае 1943 года. Припоминаю, что одна девочка- подросток спросила меня однажды: «А где твой брат?». Видать приглянулся ей Жоржик, ведь у него были такие же красивые глаза, как у нашей </a:t>
            </a:r>
            <a:r>
              <a:rPr sz="2400" b="0" i="0" u="none" smtClean="0">
                <a:latin typeface="Times New Roman"/>
                <a:ea typeface="Times New Roman"/>
              </a:rPr>
              <a:t>мамы</a:t>
            </a:r>
            <a:r>
              <a:rPr lang="ru-RU" sz="2400" b="0" i="0" u="none" dirty="0" smtClean="0">
                <a:latin typeface="Times New Roman"/>
                <a:ea typeface="Times New Roman"/>
              </a:rPr>
              <a:t>.</a:t>
            </a:r>
            <a:endParaRPr sz="2400" b="0" i="0" u="none">
              <a:latin typeface="Times New Roman"/>
              <a:ea typeface="Times New Roman"/>
            </a:endParaRPr>
          </a:p>
        </p:txBody>
      </p:sp>
      <p:pic>
        <p:nvPicPr>
          <p:cNvPr id="3" name="Рисунок 4294967295"/>
          <p:cNvPicPr/>
          <p:nvPr/>
        </p:nvPicPr>
        <p:blipFill>
          <a:blip r:embed="rId4"/>
          <a:stretch/>
        </p:blipFill>
        <p:spPr bwMode="auto">
          <a:xfrm>
            <a:off x="1602425" y="3112329"/>
            <a:ext cx="5874221" cy="35860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400" y="417187"/>
            <a:ext cx="8056800" cy="898380"/>
          </a:xfrm>
        </p:spPr>
        <p:txBody>
          <a:bodyPr anchor="b"/>
          <a:lstStyle>
            <a:lvl1pPr algn="l">
              <a:defRPr sz="6000"/>
            </a:lvl1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2400" b="0" i="0" u="none">
                <a:latin typeface="Times New Roman"/>
                <a:ea typeface="Times New Roman"/>
              </a:rPr>
              <a:t>В нашей алфавитной карточке на выселение конечным пунктом назначения стоял город Новосибирск, но нас провезли несколько южнее, до станции </a:t>
            </a:r>
            <a:r>
              <a:rPr sz="2400" b="0" i="0" u="none" smtClean="0">
                <a:latin typeface="Times New Roman"/>
                <a:ea typeface="Times New Roman"/>
              </a:rPr>
              <a:t>Евсино</a:t>
            </a:r>
            <a:r>
              <a:rPr lang="ru-RU" sz="2400" b="0" i="0" u="none" dirty="0" smtClean="0">
                <a:latin typeface="Times New Roman"/>
                <a:ea typeface="Times New Roman"/>
              </a:rPr>
              <a:t>.</a:t>
            </a:r>
            <a:endParaRPr sz="2000" b="0" i="0" u="none">
              <a:latin typeface="Times New Roman"/>
              <a:ea typeface="Times New Roman"/>
            </a:endParaRPr>
          </a:p>
        </p:txBody>
      </p:sp>
      <p:pic>
        <p:nvPicPr>
          <p:cNvPr id="3" name="Рисунок 4294967295"/>
          <p:cNvPicPr/>
          <p:nvPr/>
        </p:nvPicPr>
        <p:blipFill>
          <a:blip r:embed="rId4"/>
          <a:stretch/>
        </p:blipFill>
        <p:spPr bwMode="auto">
          <a:xfrm>
            <a:off x="993153" y="1467000"/>
            <a:ext cx="7338579" cy="45779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87300"/>
            <a:ext cx="8501122" cy="1363806"/>
          </a:xfrm>
        </p:spPr>
        <p:txBody>
          <a:bodyPr anchor="b"/>
          <a:lstStyle>
            <a:lvl1pPr algn="l">
              <a:defRPr sz="6000"/>
            </a:lvl1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2200" b="0" i="0" u="none">
                <a:latin typeface="Times New Roman"/>
                <a:ea typeface="Times New Roman"/>
              </a:rPr>
              <a:t>По данным историка А.А. </a:t>
            </a:r>
            <a:r>
              <a:rPr sz="2200" b="0" i="0" u="none" smtClean="0">
                <a:latin typeface="Times New Roman"/>
                <a:ea typeface="Times New Roman"/>
              </a:rPr>
              <a:t>Германа </a:t>
            </a:r>
            <a:r>
              <a:rPr sz="2200" b="0" i="0" u="none">
                <a:latin typeface="Times New Roman"/>
                <a:ea typeface="Times New Roman"/>
              </a:rPr>
              <a:t>я нашла, что эшелон №782, в котором ехали 2 299 человек, в том числе и наша семья, был отправлен из Саратова 8 сентября 1941 года и прибыл на станцию Евсино 20 сентября 1941 года.</a:t>
            </a:r>
          </a:p>
        </p:txBody>
      </p:sp>
      <p:pic>
        <p:nvPicPr>
          <p:cNvPr id="18434" name="Picture 2" descr="http://maxpark.com/static/u/article_image/13/05/13/tmpnIUG5W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785926"/>
            <a:ext cx="7168193" cy="4898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167" y="211533"/>
            <a:ext cx="8056800" cy="1861704"/>
          </a:xfrm>
        </p:spPr>
        <p:txBody>
          <a:bodyPr anchor="b"/>
          <a:lstStyle>
            <a:lvl1pPr algn="l">
              <a:defRPr sz="6000"/>
            </a:lvl1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2000" b="0" i="0" u="none">
                <a:latin typeface="Times New Roman"/>
                <a:ea typeface="Times New Roman"/>
              </a:rPr>
              <a:t>А в Новосибирской области, тем временем, уже готовились к нашей встрече. «6 сентября - в совместном постановлении бюро обкома ВКП(б) и облисполкома предусматривалось расселить и трудоустроить в 45 районах области 100 тыс. немцев, депортированных из республики немцев Поволжья.»</a:t>
            </a:r>
            <a:endParaRPr sz="1200" b="0" i="0" u="none">
              <a:latin typeface="Times New Roman"/>
              <a:ea typeface="Times New Roman"/>
            </a:endParaRPr>
          </a:p>
        </p:txBody>
      </p:sp>
      <p:pic>
        <p:nvPicPr>
          <p:cNvPr id="16386" name="Picture 2" descr="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143116"/>
            <a:ext cx="6667500" cy="448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400" y="233181"/>
            <a:ext cx="8056800" cy="2110653"/>
          </a:xfrm>
        </p:spPr>
        <p:txBody>
          <a:bodyPr anchor="b"/>
          <a:lstStyle>
            <a:lvl1pPr algn="l">
              <a:defRPr sz="6000"/>
            </a:lvl1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2200" b="0" i="0" u="none">
                <a:latin typeface="Times New Roman"/>
                <a:ea typeface="Times New Roman"/>
              </a:rPr>
              <a:t>На станции Евсино нас поджидал колхозник с подводой. Стояла золотая пора бабьего лета и день начинался с солнечного утра. То утро было для меня великой милостью, посланной свыше: кашель перестал меня мучить, я сидела на телеге, которую неспеша тянула лошадка, а рядом с телегой шагал мой папа и мирно беседовал с колхозником.</a:t>
            </a:r>
          </a:p>
        </p:txBody>
      </p:sp>
      <p:pic>
        <p:nvPicPr>
          <p:cNvPr id="14340" name="Picture 4" descr="http://s59.radikal.ru/i166/1208/61/18e06a1d816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288322"/>
            <a:ext cx="6429420" cy="4262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8604"/>
            <a:ext cx="9001156" cy="828512"/>
          </a:xfrm>
        </p:spPr>
        <p:txBody>
          <a:bodyPr anchor="b"/>
          <a:lstStyle>
            <a:lvl1pPr algn="l">
              <a:defRPr sz="6000"/>
            </a:lvl1pPr>
          </a:lstStyle>
          <a:p>
            <a:pPr>
              <a:defRPr/>
            </a:pPr>
            <a:endParaRPr/>
          </a:p>
          <a:p>
            <a:pPr algn="ctr">
              <a:defRPr/>
            </a:pPr>
            <a:r>
              <a:rPr sz="2600" b="0" i="0" u="none">
                <a:latin typeface="Times New Roman"/>
                <a:ea typeface="Times New Roman"/>
              </a:rPr>
              <a:t>Поселили нас в бревенчатой избе, состоящей из 2-х комнат и кухни.</a:t>
            </a:r>
          </a:p>
        </p:txBody>
      </p:sp>
      <p:pic>
        <p:nvPicPr>
          <p:cNvPr id="3" name="Рисунок 4294967295"/>
          <p:cNvPicPr/>
          <p:nvPr/>
        </p:nvPicPr>
        <p:blipFill>
          <a:blip r:embed="rId4"/>
          <a:stretch/>
        </p:blipFill>
        <p:spPr bwMode="auto">
          <a:xfrm>
            <a:off x="1014801" y="1629000"/>
            <a:ext cx="6981391" cy="44165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400" y="395539"/>
            <a:ext cx="8056800" cy="1136505"/>
          </a:xfrm>
        </p:spPr>
        <p:txBody>
          <a:bodyPr anchor="b"/>
          <a:lstStyle>
            <a:lvl1pPr algn="l">
              <a:defRPr sz="6000"/>
            </a:lvl1pPr>
          </a:lstStyle>
          <a:p>
            <a:pPr>
              <a:defRPr/>
            </a:pPr>
            <a:endParaRPr/>
          </a:p>
          <a:p>
            <a:pPr algn="ctr">
              <a:defRPr/>
            </a:pPr>
            <a:r>
              <a:rPr sz="2400" b="0" i="0" u="none">
                <a:latin typeface="Times New Roman"/>
                <a:ea typeface="Times New Roman"/>
              </a:rPr>
              <a:t>Мой отец стал работать в колхозе считоводом,а мама и брат на полевых работах</a:t>
            </a:r>
          </a:p>
        </p:txBody>
      </p:sp>
      <p:pic>
        <p:nvPicPr>
          <p:cNvPr id="3" name="Рисунок 4294967295"/>
          <p:cNvPicPr/>
          <p:nvPr/>
        </p:nvPicPr>
        <p:blipFill>
          <a:blip r:embed="rId4"/>
          <a:stretch/>
        </p:blipFill>
        <p:spPr bwMode="auto">
          <a:xfrm>
            <a:off x="419096" y="1825687"/>
            <a:ext cx="4178403" cy="3657067"/>
          </a:xfrm>
          <a:prstGeom prst="rect">
            <a:avLst/>
          </a:prstGeom>
        </p:spPr>
      </p:pic>
      <p:pic>
        <p:nvPicPr>
          <p:cNvPr id="4" name="Рисунок 4294967295"/>
          <p:cNvPicPr/>
          <p:nvPr/>
        </p:nvPicPr>
        <p:blipFill>
          <a:blip r:embed="rId5"/>
          <a:stretch/>
        </p:blipFill>
        <p:spPr bwMode="auto">
          <a:xfrm>
            <a:off x="4608323" y="1835113"/>
            <a:ext cx="4134715" cy="36476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858280" cy="1837437"/>
          </a:xfrm>
        </p:spPr>
        <p:txBody>
          <a:bodyPr anchor="b"/>
          <a:lstStyle>
            <a:lvl1pPr algn="l">
              <a:defRPr sz="6000"/>
            </a:lvl1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2400" b="0" i="0" u="none">
                <a:latin typeface="Times New Roman"/>
                <a:ea typeface="Times New Roman"/>
              </a:rPr>
              <a:t>В общении с бабушкой у него появились трудности. «Бабушка, - заявил он ей, - не говори со мной на улице по- немецки. Я тебе не буду отвечать.» Об этом позднее говорила мне мама, а также о том, что ещё в Саратове Жоржика успели обозвать фашистом, что его сильно ранило</a:t>
            </a:r>
            <a:endParaRPr sz="2000" b="0" i="0" u="none">
              <a:latin typeface="Times New Roman"/>
              <a:ea typeface="Times New Roman"/>
            </a:endParaRPr>
          </a:p>
        </p:txBody>
      </p:sp>
      <p:pic>
        <p:nvPicPr>
          <p:cNvPr id="8194" name="Picture 2" descr="http://www.etoretro.ru/data/media/1370/142686281589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928802"/>
            <a:ext cx="4419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715436" cy="1239819"/>
          </a:xfrm>
        </p:spPr>
        <p:txBody>
          <a:bodyPr anchor="b"/>
          <a:lstStyle>
            <a:lvl1pPr algn="l">
              <a:defRPr sz="6000"/>
            </a:lvl1pPr>
          </a:lstStyle>
          <a:p>
            <a:pPr>
              <a:defRPr/>
            </a:pPr>
            <a:endParaRPr/>
          </a:p>
          <a:p>
            <a:pPr>
              <a:defRPr/>
            </a:pPr>
            <a:r>
              <a:rPr sz="2800" b="0" i="0" u="none">
                <a:latin typeface="Times New Roman"/>
                <a:ea typeface="Times New Roman"/>
              </a:rPr>
              <a:t>Весной 1942 года отца мобилизовали в трудармию. Провожать его вышли на улицу бабушка, мама и брат, а я смотрела в окно.</a:t>
            </a:r>
          </a:p>
        </p:txBody>
      </p:sp>
      <p:pic>
        <p:nvPicPr>
          <p:cNvPr id="3" name="Рисунок 4294967295"/>
          <p:cNvPicPr/>
          <p:nvPr/>
        </p:nvPicPr>
        <p:blipFill>
          <a:blip r:embed="rId4"/>
          <a:stretch/>
        </p:blipFill>
        <p:spPr bwMode="auto">
          <a:xfrm>
            <a:off x="1071538" y="1857364"/>
            <a:ext cx="6858048" cy="44291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E7E6E6"/>
      </a:folHlink>
    </a:clrScheme>
    <a:fontScheme name="Georgia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581</Words>
  <Application>OnlyOffice</Application>
  <PresentationFormat>Экран (4:3)</PresentationFormat>
  <Paragraphs>24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"Моя жизнь резко изменилась"</vt:lpstr>
      <vt:lpstr> В нашей алфавитной карточке на выселение конечным пунктом назначения стоял город Новосибирск, но нас провезли несколько южнее, до станции Евсино.</vt:lpstr>
      <vt:lpstr> По данным историка А.А. Германа я нашла, что эшелон №782, в котором ехали 2 299 человек, в том числе и наша семья, был отправлен из Саратова 8 сентября 1941 года и прибыл на станцию Евсино 20 сентября 1941 года.</vt:lpstr>
      <vt:lpstr> А в Новосибирской области, тем временем, уже готовились к нашей встрече. «6 сентября - в совместном постановлении бюро обкома ВКП(б) и облисполкома предусматривалось расселить и трудоустроить в 45 районах области 100 тыс. немцев, депортированных из республики немцев Поволжья.»</vt:lpstr>
      <vt:lpstr> На станции Евсино нас поджидал колхозник с подводой. Стояла золотая пора бабьего лета и день начинался с солнечного утра. То утро было для меня великой милостью, посланной свыше: кашель перестал меня мучить, я сидела на телеге, которую неспеша тянула лошадка, а рядом с телегой шагал мой папа и мирно беседовал с колхозником.</vt:lpstr>
      <vt:lpstr> Поселили нас в бревенчатой избе, состоящей из 2-х комнат и кухни.</vt:lpstr>
      <vt:lpstr> Мой отец стал работать в колхозе считоводом,а мама и брат на полевых работах</vt:lpstr>
      <vt:lpstr> В общении с бабушкой у него появились трудности. «Бабушка, - заявил он ей, - не говори со мной на улице по- немецки. Я тебе не буду отвечать.» Об этом позднее говорила мне мама, а также о том, что ещё в Саратове Жоржика успели обозвать фашистом, что его сильно ранило</vt:lpstr>
      <vt:lpstr> Весной 1942 года отца мобилизовали в трудармию. Провожать его вышли на улицу бабушка, мама и брат, а я смотрела в окно.</vt:lpstr>
      <vt:lpstr> В октябре 1942 года был мобилизован в трудармию Жоржик. Бабушка срочно сшила ему на своей швейной машинке «Singer“ рабочую одежду, фуфайку и стежёные брюки, верх - из чехла для перины, подкладка - из скатерти. Брату моему в то время не исполнилось и шестнадцати лет, и он учился в седьмом классе в школе.</vt:lpstr>
      <vt:lpstr> Мы все трое молча смотрели на его удаляющуюся фигуру, потом мама вдруг тихо произнесла: «Он ни разу так и не оглянулся.» Будто чувствовала она, что видит сына в последний раз. Жоржик пропал без вести в трудармии на Урале в мае 1943 года. Припоминаю, что одна девочка- подросток спросила меня однажды: «А где твой брат?». Видать приглянулся ей Жоржик, ведь у него были такие же красивые глаза, как у нашей мамы.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"Моя жизнь резко изменилась"</dc:title>
  <dc:creator/>
  <cp:lastModifiedBy>UserWin7</cp:lastModifiedBy>
  <cp:revision>5</cp:revision>
  <dcterms:modified xsi:type="dcterms:W3CDTF">2016-05-02T13:25:45Z</dcterms:modified>
</cp:coreProperties>
</file>